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43"/>
  </p:notesMasterIdLst>
  <p:handoutMasterIdLst>
    <p:handoutMasterId r:id="rId44"/>
  </p:handoutMasterIdLst>
  <p:sldIdLst>
    <p:sldId id="403" r:id="rId2"/>
    <p:sldId id="404" r:id="rId3"/>
    <p:sldId id="406" r:id="rId4"/>
    <p:sldId id="408" r:id="rId5"/>
    <p:sldId id="372" r:id="rId6"/>
    <p:sldId id="349" r:id="rId7"/>
    <p:sldId id="373" r:id="rId8"/>
    <p:sldId id="409" r:id="rId9"/>
    <p:sldId id="374" r:id="rId10"/>
    <p:sldId id="264" r:id="rId11"/>
    <p:sldId id="314" r:id="rId12"/>
    <p:sldId id="368" r:id="rId13"/>
    <p:sldId id="316" r:id="rId14"/>
    <p:sldId id="370" r:id="rId15"/>
    <p:sldId id="364" r:id="rId16"/>
    <p:sldId id="337" r:id="rId17"/>
    <p:sldId id="378" r:id="rId18"/>
    <p:sldId id="356" r:id="rId19"/>
    <p:sldId id="298" r:id="rId20"/>
    <p:sldId id="344" r:id="rId21"/>
    <p:sldId id="304" r:id="rId22"/>
    <p:sldId id="393" r:id="rId23"/>
    <p:sldId id="394" r:id="rId24"/>
    <p:sldId id="300" r:id="rId25"/>
    <p:sldId id="376" r:id="rId26"/>
    <p:sldId id="377" r:id="rId27"/>
    <p:sldId id="399" r:id="rId28"/>
    <p:sldId id="400" r:id="rId29"/>
    <p:sldId id="397" r:id="rId30"/>
    <p:sldId id="342" r:id="rId31"/>
    <p:sldId id="273" r:id="rId32"/>
    <p:sldId id="383" r:id="rId33"/>
    <p:sldId id="359" r:id="rId34"/>
    <p:sldId id="369" r:id="rId35"/>
    <p:sldId id="322" r:id="rId36"/>
    <p:sldId id="283" r:id="rId37"/>
    <p:sldId id="324" r:id="rId38"/>
    <p:sldId id="325" r:id="rId39"/>
    <p:sldId id="392" r:id="rId40"/>
    <p:sldId id="327" r:id="rId41"/>
    <p:sldId id="354" r:id="rId4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wyer, Chase" initials="SC" lastIdx="4" clrIdx="0"/>
  <p:cmAuthor id="1" name="david.gerstner" initials="d" lastIdx="0" clrIdx="1"/>
  <p:cmAuthor id="2" name="Ross Bales" initials="RB"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FFFF"/>
    <a:srgbClr val="FF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944" y="-312"/>
      </p:cViewPr>
      <p:guideLst>
        <p:guide orient="horz" pos="2160"/>
        <p:guide pos="2880"/>
      </p:guideLst>
    </p:cSldViewPr>
  </p:slideViewPr>
  <p:notesTextViewPr>
    <p:cViewPr>
      <p:scale>
        <a:sx n="1" d="1"/>
        <a:sy n="1" d="1"/>
      </p:scale>
      <p:origin x="0" y="0"/>
    </p:cViewPr>
  </p:notesTextViewPr>
  <p:sorterViewPr>
    <p:cViewPr>
      <p:scale>
        <a:sx n="100" d="100"/>
        <a:sy n="100" d="100"/>
      </p:scale>
      <p:origin x="0" y="30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4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849" y="0"/>
            <a:ext cx="3042648" cy="465138"/>
          </a:xfrm>
          <a:prstGeom prst="rect">
            <a:avLst/>
          </a:prstGeom>
        </p:spPr>
        <p:txBody>
          <a:bodyPr vert="horz" lIns="91440" tIns="45720" rIns="91440" bIns="45720" rtlCol="0"/>
          <a:lstStyle>
            <a:lvl1pPr algn="r">
              <a:defRPr sz="1200"/>
            </a:lvl1pPr>
          </a:lstStyle>
          <a:p>
            <a:fld id="{0CE5DC71-A035-455C-830E-07B3A67A6FEA}" type="datetimeFigureOut">
              <a:rPr lang="en-US" smtClean="0"/>
              <a:pPr/>
              <a:t>9/10/2018</a:t>
            </a:fld>
            <a:endParaRPr lang="en-US"/>
          </a:p>
        </p:txBody>
      </p:sp>
      <p:sp>
        <p:nvSpPr>
          <p:cNvPr id="4" name="Footer Placeholder 3"/>
          <p:cNvSpPr>
            <a:spLocks noGrp="1"/>
          </p:cNvSpPr>
          <p:nvPr>
            <p:ph type="ftr" sz="quarter" idx="2"/>
          </p:nvPr>
        </p:nvSpPr>
        <p:spPr>
          <a:xfrm>
            <a:off x="1" y="8842375"/>
            <a:ext cx="304264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849" y="8842375"/>
            <a:ext cx="3042648" cy="465138"/>
          </a:xfrm>
          <a:prstGeom prst="rect">
            <a:avLst/>
          </a:prstGeom>
        </p:spPr>
        <p:txBody>
          <a:bodyPr vert="horz" lIns="91440" tIns="45720" rIns="91440" bIns="45720" rtlCol="0" anchor="b"/>
          <a:lstStyle>
            <a:lvl1pPr algn="r">
              <a:defRPr sz="1200"/>
            </a:lvl1pPr>
          </a:lstStyle>
          <a:p>
            <a:fld id="{C2A71BEF-3CE7-4E65-AED5-5D7802CEB3EC}" type="slidenum">
              <a:rPr lang="en-US" smtClean="0"/>
              <a:pPr/>
              <a:t>‹#›</a:t>
            </a:fld>
            <a:endParaRPr lang="en-US"/>
          </a:p>
        </p:txBody>
      </p:sp>
    </p:spTree>
    <p:extLst>
      <p:ext uri="{BB962C8B-B14F-4D97-AF65-F5344CB8AC3E}">
        <p14:creationId xmlns:p14="http://schemas.microsoft.com/office/powerpoint/2010/main" xmlns="" val="1473358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20519E88-5166-4459-8018-CB3DED10B857}" type="datetimeFigureOut">
              <a:rPr lang="en-US" smtClean="0"/>
              <a:pPr/>
              <a:t>9/10/2018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34BEB72A-7321-4D25-8BCE-D191CC130858}" type="slidenum">
              <a:rPr lang="en-US" smtClean="0"/>
              <a:pPr/>
              <a:t>‹#›</a:t>
            </a:fld>
            <a:endParaRPr lang="en-US"/>
          </a:p>
        </p:txBody>
      </p:sp>
    </p:spTree>
    <p:extLst>
      <p:ext uri="{BB962C8B-B14F-4D97-AF65-F5344CB8AC3E}">
        <p14:creationId xmlns:p14="http://schemas.microsoft.com/office/powerpoint/2010/main" xmlns="" val="277604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Sante</a:t>
            </a:r>
            <a:r>
              <a:rPr lang="en-US" dirty="0" smtClean="0"/>
              <a:t> Fe </a:t>
            </a:r>
            <a:r>
              <a:rPr lang="en-US" baseline="0" dirty="0" smtClean="0"/>
              <a:t>shooter</a:t>
            </a:r>
            <a:endParaRPr lang="en-US" dirty="0" smtClean="0"/>
          </a:p>
        </p:txBody>
      </p:sp>
      <p:sp>
        <p:nvSpPr>
          <p:cNvPr id="4" name="Slide Number Placeholder 3"/>
          <p:cNvSpPr>
            <a:spLocks noGrp="1"/>
          </p:cNvSpPr>
          <p:nvPr>
            <p:ph type="sldNum" sz="quarter" idx="10"/>
          </p:nvPr>
        </p:nvSpPr>
        <p:spPr/>
        <p:txBody>
          <a:bodyPr/>
          <a:lstStyle/>
          <a:p>
            <a:fld id="{7C205710-F290-4041-8C5E-A921AFB7E8CB}" type="slidenum">
              <a:rPr lang="en-US" smtClean="0"/>
              <a:pPr/>
              <a:t>2</a:t>
            </a:fld>
            <a:endParaRPr lang="en-US"/>
          </a:p>
        </p:txBody>
      </p:sp>
    </p:spTree>
    <p:extLst>
      <p:ext uri="{BB962C8B-B14F-4D97-AF65-F5344CB8AC3E}">
        <p14:creationId xmlns:p14="http://schemas.microsoft.com/office/powerpoint/2010/main" xmlns="" val="331969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Madden Gaming Tournament, 8/26/2018</a:t>
            </a:r>
          </a:p>
          <a:p>
            <a:r>
              <a:rPr lang="en-US" dirty="0" smtClean="0"/>
              <a:t>4 dead?  3 stable?</a:t>
            </a:r>
            <a:endParaRPr lang="en-US" dirty="0"/>
          </a:p>
        </p:txBody>
      </p:sp>
      <p:sp>
        <p:nvSpPr>
          <p:cNvPr id="4" name="Slide Number Placeholder 3"/>
          <p:cNvSpPr>
            <a:spLocks noGrp="1"/>
          </p:cNvSpPr>
          <p:nvPr>
            <p:ph type="sldNum" sz="quarter" idx="10"/>
          </p:nvPr>
        </p:nvSpPr>
        <p:spPr/>
        <p:txBody>
          <a:bodyPr/>
          <a:lstStyle/>
          <a:p>
            <a:fld id="{46050410-56C1-4288-9CD7-C1234607C45C}"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37</a:t>
            </a:fld>
            <a:endParaRPr lang="en-US"/>
          </a:p>
        </p:txBody>
      </p:sp>
    </p:spTree>
    <p:extLst>
      <p:ext uri="{BB962C8B-B14F-4D97-AF65-F5344CB8AC3E}">
        <p14:creationId xmlns:p14="http://schemas.microsoft.com/office/powerpoint/2010/main" xmlns="" val="122468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A57F138-0688-4C49-A4E4-D330774FCBC6}" type="datetimeFigureOut">
              <a:rPr lang="en-US" smtClean="0"/>
              <a:pPr/>
              <a:t>9/10/2018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E60DA0B0-53D2-4A03-B1F2-E0F610BD36EE}"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46.jpeg"/><Relationship Id="rId11" Type="http://schemas.openxmlformats.org/officeDocument/2006/relationships/image" Target="../media/image41.pn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41.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41.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0.wav"/><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4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8.wav"/><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e7L-KxovdAhWL64MKHasQAk8QjRx6BAgBEAU&amp;url=https://philadelphia.cbslocal.com/2018/08/26/sheriffs-office-mass-shooting-at-jacksonville-landing-people-told-to-stay-away/&amp;psig=AOvVaw2mdtj7xVIcUC6dnrDkWDUI&amp;ust=1535401080218501" TargetMode="External"/><Relationship Id="rId3" Type="http://schemas.openxmlformats.org/officeDocument/2006/relationships/notesSlide" Target="../notesSlides/notesSlide2.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hyperlink" Target="https://www.google.com/url?sa=i&amp;rct=j&amp;q=&amp;esrc=s&amp;source=images&amp;cd=&amp;cad=rja&amp;uact=8&amp;ved=2ahUKEwiC5-GdxIvdAhUi5YMKHQsyDnUQjRx6BAgBEAU&amp;url=https://www.gwinnettdailypost.com/news/sheriff-mass-shooting-at-jacksonville-landing-in-florida/article_c1def3f0-a95f-11e8-903d-6f6df0b99885.html&amp;psig=AOvVaw2z35zbMuyPVyNeLJOdC926&amp;ust=1535400876746266" TargetMode="External"/><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hyperlink" Target="https://www.google.com/url?sa=i&amp;rct=j&amp;q=&amp;esrc=s&amp;source=images&amp;cd=&amp;cad=rja&amp;uact=8&amp;ved=2ahUKEwjx_pP9xIvdAhXH7YMKHc0UD-UQjRx6BAgBEAU&amp;url=https://www.cnn.com/2018/08/26/us/jacksonville-madden-shooting/index.html&amp;psig=AOvVaw2mdtj7xVIcUC6dnrDkWDUI&amp;ust=1535401080218501" TargetMode="External"/><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3.wav"/><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41.pn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audio" Target="../media/audio40.wav"/></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audio" Target="../media/audio5.wav"/><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wmf"/><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audio" Target="../media/audio6.wav"/><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7.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Autofit/>
          </a:bodyPr>
          <a:lstStyle/>
          <a:p>
            <a:r>
              <a:rPr lang="en-US" sz="4000" b="1" dirty="0" smtClean="0"/>
              <a:t>Marjory </a:t>
            </a:r>
            <a:r>
              <a:rPr lang="en-US" sz="4000" b="1" dirty="0" err="1" smtClean="0"/>
              <a:t>Stoneman</a:t>
            </a:r>
            <a:r>
              <a:rPr lang="en-US" sz="4000" b="1" dirty="0" smtClean="0"/>
              <a:t> Douglas High School  Parkland, FL – February 14, 2018</a:t>
            </a:r>
          </a:p>
        </p:txBody>
      </p:sp>
      <p:sp>
        <p:nvSpPr>
          <p:cNvPr id="248834" name="AutoShape 2" descr=" Police have responded to reports of an active shooter at a Florida high school"/>
          <p:cNvSpPr>
            <a:spLocks noChangeAspect="1" noChangeArrowheads="1"/>
          </p:cNvSpPr>
          <p:nvPr/>
        </p:nvSpPr>
        <p:spPr bwMode="auto">
          <a:xfrm>
            <a:off x="838200" y="228600"/>
            <a:ext cx="75438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36" name="AutoShape 4" descr=" Police have responded to reports of an active shooter at a Florida high school"/>
          <p:cNvSpPr>
            <a:spLocks noChangeAspect="1" noChangeArrowheads="1"/>
          </p:cNvSpPr>
          <p:nvPr/>
        </p:nvSpPr>
        <p:spPr bwMode="auto">
          <a:xfrm>
            <a:off x="155575" y="-2947988"/>
            <a:ext cx="1143000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38" name="AutoShape 6" descr=" Police have responded to reports of an active shooter at a Florida high school"/>
          <p:cNvSpPr>
            <a:spLocks noChangeAspect="1" noChangeArrowheads="1"/>
          </p:cNvSpPr>
          <p:nvPr/>
        </p:nvSpPr>
        <p:spPr bwMode="auto">
          <a:xfrm>
            <a:off x="155575" y="-2947988"/>
            <a:ext cx="1143000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40" name="AutoShape 8" descr=" A tweet apparently showing someone hiding under a desk during the shooting was posted to social media"/>
          <p:cNvSpPr>
            <a:spLocks noChangeAspect="1" noChangeArrowheads="1"/>
          </p:cNvSpPr>
          <p:nvPr/>
        </p:nvSpPr>
        <p:spPr bwMode="auto">
          <a:xfrm>
            <a:off x="155575" y="-3665538"/>
            <a:ext cx="6029325" cy="7648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0" name="Picture 2" descr="https://www.onlinethreatalerts.com/article/2018/2/14/shooting-at-marjory-stoneman-douglas-high-school-school-florida-usa/5.jpg"/>
          <p:cNvPicPr>
            <a:picLocks noChangeAspect="1" noChangeArrowheads="1"/>
          </p:cNvPicPr>
          <p:nvPr/>
        </p:nvPicPr>
        <p:blipFill>
          <a:blip r:embed="rId3" cstate="print"/>
          <a:srcRect l="4372" t="2658" r="3825" b="4314"/>
          <a:stretch>
            <a:fillRect/>
          </a:stretch>
        </p:blipFill>
        <p:spPr bwMode="auto">
          <a:xfrm>
            <a:off x="0" y="1676400"/>
            <a:ext cx="4800600" cy="2667000"/>
          </a:xfrm>
          <a:prstGeom prst="rect">
            <a:avLst/>
          </a:prstGeom>
          <a:noFill/>
        </p:spPr>
      </p:pic>
      <p:pic>
        <p:nvPicPr>
          <p:cNvPr id="9" name="Picture 8"/>
          <p:cNvPicPr/>
          <p:nvPr/>
        </p:nvPicPr>
        <p:blipFill>
          <a:blip r:embed="rId4" cstate="print"/>
          <a:srcRect/>
          <a:stretch>
            <a:fillRect/>
          </a:stretch>
        </p:blipFill>
        <p:spPr bwMode="auto">
          <a:xfrm>
            <a:off x="5242712" y="1371600"/>
            <a:ext cx="3901288" cy="4949027"/>
          </a:xfrm>
          <a:prstGeom prst="rect">
            <a:avLst/>
          </a:prstGeom>
          <a:noFill/>
          <a:ln w="9525">
            <a:noFill/>
            <a:miter lim="800000"/>
            <a:headEnd/>
            <a:tailEnd/>
          </a:ln>
          <a:effectLst/>
        </p:spPr>
      </p:pic>
      <p:pic>
        <p:nvPicPr>
          <p:cNvPr id="150532" name="Picture 4" descr="http://www.bostonherald.com/sites/default/files/styles/gallery/public/media/2018/02/14/021418parkland056.jpg?itok=YIhQ4eMt"/>
          <p:cNvPicPr>
            <a:picLocks noChangeAspect="1" noChangeArrowheads="1"/>
          </p:cNvPicPr>
          <p:nvPr/>
        </p:nvPicPr>
        <p:blipFill>
          <a:blip r:embed="rId5" cstate="print"/>
          <a:srcRect/>
          <a:stretch>
            <a:fillRect/>
          </a:stretch>
        </p:blipFill>
        <p:spPr bwMode="auto">
          <a:xfrm>
            <a:off x="5562600" y="4470400"/>
            <a:ext cx="3581400" cy="2387600"/>
          </a:xfrm>
          <a:prstGeom prst="rect">
            <a:avLst/>
          </a:prstGeom>
          <a:noFill/>
        </p:spPr>
      </p:pic>
      <p:pic>
        <p:nvPicPr>
          <p:cNvPr id="248843" name="Picture 11"/>
          <p:cNvPicPr>
            <a:picLocks noChangeAspect="1" noChangeArrowheads="1"/>
          </p:cNvPicPr>
          <p:nvPr/>
        </p:nvPicPr>
        <p:blipFill>
          <a:blip r:embed="rId6" cstate="print"/>
          <a:srcRect/>
          <a:stretch>
            <a:fillRect/>
          </a:stretch>
        </p:blipFill>
        <p:spPr bwMode="auto">
          <a:xfrm>
            <a:off x="2959395" y="3468178"/>
            <a:ext cx="3928533" cy="2209800"/>
          </a:xfrm>
          <a:prstGeom prst="rect">
            <a:avLst/>
          </a:prstGeom>
          <a:noFill/>
          <a:ln w="9525">
            <a:noFill/>
            <a:miter lim="800000"/>
            <a:headEnd/>
            <a:tailEnd/>
          </a:ln>
        </p:spPr>
      </p:pic>
      <p:pic>
        <p:nvPicPr>
          <p:cNvPr id="248845" name="Picture 13"/>
          <p:cNvPicPr>
            <a:picLocks noChangeAspect="1" noChangeArrowheads="1"/>
          </p:cNvPicPr>
          <p:nvPr/>
        </p:nvPicPr>
        <p:blipFill>
          <a:blip r:embed="rId7" cstate="print"/>
          <a:srcRect l="16949"/>
          <a:stretch>
            <a:fillRect/>
          </a:stretch>
        </p:blipFill>
        <p:spPr bwMode="auto">
          <a:xfrm>
            <a:off x="0" y="4329112"/>
            <a:ext cx="3733800" cy="2528888"/>
          </a:xfrm>
          <a:prstGeom prst="rect">
            <a:avLst/>
          </a:prstGeom>
          <a:noFill/>
          <a:ln w="9525">
            <a:noFill/>
            <a:miter lim="800000"/>
            <a:headEnd/>
            <a:tailEnd/>
          </a:ln>
        </p:spPr>
      </p:pic>
      <p:pic>
        <p:nvPicPr>
          <p:cNvPr id="72706" name="Picture 2"/>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28125" r="28698"/>
          <a:stretch/>
        </p:blipFill>
        <p:spPr bwMode="auto">
          <a:xfrm>
            <a:off x="3963969" y="5174474"/>
            <a:ext cx="1292262" cy="1683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P3734.WAV">
            <a:hlinkClick r:id="" action="ppaction://media"/>
          </p:cNvPr>
          <p:cNvPicPr>
            <a:picLocks noRot="1" noChangeAspect="1"/>
          </p:cNvPicPr>
          <p:nvPr>
            <a:wavAudioFile r:embed="rId1" name="~PP3734.WAV"/>
          </p:nvPr>
        </p:nvPicPr>
        <p:blipFill>
          <a:blip r:embed="rId9"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850137221"/>
      </p:ext>
    </p:extLst>
  </p:cSld>
  <p:clrMapOvr>
    <a:masterClrMapping/>
  </p:clrMapOvr>
  <p:transition advTm="10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Exercise Parameters (continued)</a:t>
            </a:r>
            <a:endParaRPr lang="en-US" b="1" dirty="0"/>
          </a:p>
        </p:txBody>
      </p:sp>
      <p:sp>
        <p:nvSpPr>
          <p:cNvPr id="3" name="Content Placeholder 2"/>
          <p:cNvSpPr>
            <a:spLocks noGrp="1"/>
          </p:cNvSpPr>
          <p:nvPr>
            <p:ph idx="1"/>
          </p:nvPr>
        </p:nvSpPr>
        <p:spPr>
          <a:xfrm>
            <a:off x="1435608" y="1447800"/>
            <a:ext cx="7403592" cy="4800600"/>
          </a:xfrm>
        </p:spPr>
        <p:txBody>
          <a:bodyPr/>
          <a:lstStyle/>
          <a:p>
            <a:r>
              <a:rPr lang="en-US" sz="2800" b="1" dirty="0" smtClean="0"/>
              <a:t>Participants should be on location 30 minutes prior to start of exercise</a:t>
            </a:r>
            <a:endParaRPr lang="en-US" sz="2800" b="1" dirty="0"/>
          </a:p>
          <a:p>
            <a:r>
              <a:rPr lang="en-US" sz="2800" b="1" dirty="0" smtClean="0"/>
              <a:t>Each ED will </a:t>
            </a:r>
            <a:r>
              <a:rPr lang="en-US" sz="2800" b="1" dirty="0"/>
              <a:t>receive </a:t>
            </a:r>
            <a:r>
              <a:rPr lang="en-US" sz="2800" b="1" dirty="0" smtClean="0"/>
              <a:t>multiple patients</a:t>
            </a:r>
            <a:endParaRPr lang="en-US" sz="2800" b="1" dirty="0"/>
          </a:p>
          <a:p>
            <a:r>
              <a:rPr lang="en-US" sz="2800" b="1" dirty="0" smtClean="0"/>
              <a:t>EMS will use Drill Triage Tags provided for exercise</a:t>
            </a:r>
          </a:p>
          <a:p>
            <a:r>
              <a:rPr lang="en-US" sz="2800" b="1" dirty="0" smtClean="0"/>
              <a:t>Hospital will track </a:t>
            </a:r>
            <a:r>
              <a:rPr lang="en-US" sz="2800" b="1" dirty="0"/>
              <a:t>patients </a:t>
            </a:r>
            <a:r>
              <a:rPr lang="en-US" sz="2800" b="1" dirty="0" smtClean="0"/>
              <a:t>with </a:t>
            </a:r>
            <a:r>
              <a:rPr lang="en-US" sz="2800" b="1" dirty="0" err="1" smtClean="0"/>
              <a:t>OHTrac</a:t>
            </a:r>
            <a:endParaRPr lang="en-US" sz="2800" b="1" dirty="0" smtClean="0"/>
          </a:p>
          <a:p>
            <a:pPr lvl="1"/>
            <a:r>
              <a:rPr lang="en-US" sz="2400" b="1" dirty="0" smtClean="0"/>
              <a:t>Need to create </a:t>
            </a:r>
            <a:r>
              <a:rPr lang="en-US" sz="2400" b="1" dirty="0" err="1" smtClean="0"/>
              <a:t>OHTrac</a:t>
            </a:r>
            <a:r>
              <a:rPr lang="en-US" sz="2400" b="1" dirty="0" smtClean="0"/>
              <a:t> incident</a:t>
            </a:r>
          </a:p>
          <a:p>
            <a:pPr lvl="1"/>
            <a:r>
              <a:rPr lang="en-US" sz="2400" b="1" dirty="0" smtClean="0"/>
              <a:t>Update GDAHA </a:t>
            </a:r>
            <a:r>
              <a:rPr lang="en-US" sz="2400" b="1" dirty="0" err="1" smtClean="0"/>
              <a:t>Surgenet</a:t>
            </a:r>
            <a:r>
              <a:rPr lang="en-US" sz="2400" b="1" dirty="0" smtClean="0"/>
              <a:t> MCI Page</a:t>
            </a:r>
            <a:endParaRPr lang="en-US" sz="2400" b="1" dirty="0"/>
          </a:p>
          <a:p>
            <a:endParaRPr lang="en-US" dirty="0"/>
          </a:p>
        </p:txBody>
      </p:sp>
      <p:pic>
        <p:nvPicPr>
          <p:cNvPr id="6" name="~PP1833.WAV">
            <a:hlinkClick r:id="" action="ppaction://media"/>
          </p:cNvPr>
          <p:cNvPicPr>
            <a:picLocks noRot="1" noChangeAspect="1"/>
          </p:cNvPicPr>
          <p:nvPr>
            <a:wavAudioFile r:embed="rId1" name="~PP1833.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744690977"/>
      </p:ext>
    </p:extLst>
  </p:cSld>
  <p:clrMapOvr>
    <a:masterClrMapping/>
  </p:clrMapOvr>
  <p:transition spd="slow" advTm="36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14400" y="990600"/>
            <a:ext cx="8229600" cy="1143000"/>
          </a:xfrm>
        </p:spPr>
        <p:txBody>
          <a:bodyPr>
            <a:normAutofit fontScale="90000"/>
          </a:bodyPr>
          <a:lstStyle/>
          <a:p>
            <a:pPr algn="ctr" eaLnBrk="1" fontAlgn="auto" hangingPunct="1">
              <a:spcAft>
                <a:spcPts val="0"/>
              </a:spcAft>
              <a:defRPr/>
            </a:pPr>
            <a:r>
              <a:rPr sz="9600" b="1" dirty="0" smtClean="0">
                <a:solidFill>
                  <a:schemeClr val="tx2"/>
                </a:solidFill>
              </a:rPr>
              <a:t>Player Rules of Conduct</a:t>
            </a:r>
          </a:p>
        </p:txBody>
      </p:sp>
      <p:pic>
        <p:nvPicPr>
          <p:cNvPr id="4" name="~PP3112.WAV">
            <a:hlinkClick r:id="" action="ppaction://media"/>
          </p:cNvPr>
          <p:cNvPicPr>
            <a:picLocks noRot="1" noChangeAspect="1"/>
          </p:cNvPicPr>
          <p:nvPr>
            <a:wavAudioFile r:embed="rId1" name="~PP3112.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SAFETY!</a:t>
            </a:r>
            <a:endParaRPr lang="en-US" b="1" dirty="0"/>
          </a:p>
        </p:txBody>
      </p:sp>
      <p:sp>
        <p:nvSpPr>
          <p:cNvPr id="3" name="Content Placeholder 2"/>
          <p:cNvSpPr>
            <a:spLocks noGrp="1"/>
          </p:cNvSpPr>
          <p:nvPr>
            <p:ph idx="1"/>
          </p:nvPr>
        </p:nvSpPr>
        <p:spPr>
          <a:xfrm>
            <a:off x="990600" y="1447800"/>
            <a:ext cx="7943088" cy="5105400"/>
          </a:xfrm>
        </p:spPr>
        <p:txBody>
          <a:bodyPr>
            <a:normAutofit fontScale="77500" lnSpcReduction="20000"/>
          </a:bodyPr>
          <a:lstStyle/>
          <a:p>
            <a:r>
              <a:rPr lang="en-US" sz="3800" b="1" dirty="0" smtClean="0"/>
              <a:t>Most important concern</a:t>
            </a:r>
          </a:p>
          <a:p>
            <a:r>
              <a:rPr lang="en-US" sz="3800" b="1" dirty="0" smtClean="0"/>
              <a:t>Safety Officer will conduct weapons check</a:t>
            </a:r>
          </a:p>
          <a:p>
            <a:r>
              <a:rPr lang="en-US" sz="3800" b="1" dirty="0" smtClean="0"/>
              <a:t>Other than specific training weapons no weapons of any kind are allowed in Miami Valley Hospital exercise area</a:t>
            </a:r>
          </a:p>
          <a:p>
            <a:pPr lvl="1"/>
            <a:r>
              <a:rPr lang="en-US" sz="3400" b="1" dirty="0" smtClean="0"/>
              <a:t>Includes firearms, ammunition, impact weapons, chemical spray, knives, and electrical weapons (Tasers)</a:t>
            </a:r>
          </a:p>
          <a:p>
            <a:r>
              <a:rPr lang="en-US" sz="3800" b="1" dirty="0" smtClean="0"/>
              <a:t>Approved training weapons may include </a:t>
            </a:r>
            <a:r>
              <a:rPr lang="en-US" sz="3800" b="1" dirty="0" err="1" smtClean="0"/>
              <a:t>Simunition</a:t>
            </a:r>
            <a:r>
              <a:rPr lang="en-US" sz="3800" b="1" dirty="0" smtClean="0"/>
              <a:t> firearms or inert blue guns</a:t>
            </a:r>
          </a:p>
          <a:p>
            <a:r>
              <a:rPr lang="en-US" sz="3800" b="1" dirty="0" smtClean="0"/>
              <a:t>Every participant in Testing Center exercise area will be searched for unauthorized weapons</a:t>
            </a:r>
          </a:p>
          <a:p>
            <a:endParaRPr lang="en-US" dirty="0">
              <a:solidFill>
                <a:schemeClr val="tx2"/>
              </a:solidFill>
            </a:endParaRPr>
          </a:p>
        </p:txBody>
      </p:sp>
      <p:pic>
        <p:nvPicPr>
          <p:cNvPr id="6" name="~PP3973.WAV">
            <a:hlinkClick r:id="" action="ppaction://media"/>
          </p:cNvPr>
          <p:cNvPicPr>
            <a:picLocks noRot="1" noChangeAspect="1"/>
          </p:cNvPicPr>
          <p:nvPr>
            <a:wavAudioFile r:embed="rId1" name="~PP3973.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3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42975" y="4572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sp>
        <p:nvSpPr>
          <p:cNvPr id="3" name="Content Placeholder 2"/>
          <p:cNvSpPr>
            <a:spLocks noGrp="1"/>
          </p:cNvSpPr>
          <p:nvPr>
            <p:ph idx="1"/>
          </p:nvPr>
        </p:nvSpPr>
        <p:spPr>
          <a:xfrm>
            <a:off x="990600" y="1524000"/>
            <a:ext cx="8153400" cy="5334000"/>
          </a:xfrm>
        </p:spPr>
        <p:txBody>
          <a:bodyPr>
            <a:normAutofit lnSpcReduction="10000"/>
          </a:bodyPr>
          <a:lstStyle/>
          <a:p>
            <a:pPr marL="457200" indent="-457200" eaLnBrk="1" fontAlgn="auto" hangingPunct="1">
              <a:spcAft>
                <a:spcPts val="0"/>
              </a:spcAft>
              <a:buFont typeface="Arial" panose="020B0604020202020204" pitchFamily="34" charset="0"/>
              <a:buChar char="•"/>
              <a:defRPr/>
            </a:pPr>
            <a:r>
              <a:rPr lang="en-US" sz="2400" b="1" dirty="0" smtClean="0"/>
              <a:t>The exercise will be conducted in a no-fault learning environment wherein systems and processes, not individuals, will be evaluated</a:t>
            </a:r>
          </a:p>
          <a:p>
            <a:pPr marL="457200" indent="-457200" eaLnBrk="1" fontAlgn="auto" hangingPunct="1">
              <a:spcAft>
                <a:spcPts val="0"/>
              </a:spcAft>
              <a:buFont typeface="Arial" panose="020B0604020202020204" pitchFamily="34" charset="0"/>
              <a:buChar char="•"/>
              <a:defRPr/>
            </a:pPr>
            <a:r>
              <a:rPr lang="en-US" sz="2400" b="1" dirty="0" smtClean="0"/>
              <a:t>The exercise scenario is plausible, and events occur as they are presented</a:t>
            </a:r>
          </a:p>
          <a:p>
            <a:pPr marL="457200" lvl="0" indent="-457200">
              <a:buFont typeface="Arial" panose="020B0604020202020204" pitchFamily="34" charset="0"/>
              <a:buChar char="•"/>
              <a:defRPr/>
            </a:pPr>
            <a:r>
              <a:rPr lang="en-US" sz="2400" b="1" dirty="0"/>
              <a:t>Exercise simulation contains sufficient detail to allow players to react to information and situations as they are presented as if the simulated incident were </a:t>
            </a:r>
            <a:r>
              <a:rPr lang="en-US" sz="2400" b="1" dirty="0" smtClean="0"/>
              <a:t>real</a:t>
            </a:r>
          </a:p>
          <a:p>
            <a:pPr marL="457200" indent="-457200">
              <a:buFont typeface="Arial" panose="020B0604020202020204" pitchFamily="34" charset="0"/>
              <a:buChar char="•"/>
              <a:defRPr/>
            </a:pPr>
            <a:r>
              <a:rPr lang="en-US" sz="2800" b="1" dirty="0" smtClean="0"/>
              <a:t>Only those departments, facilities, and agencies listed in the Player Directory (and their personnel) may be contacted during the exercise</a:t>
            </a:r>
          </a:p>
          <a:p>
            <a:pPr marL="457200" indent="-457200">
              <a:buFont typeface="Arial" panose="020B0604020202020204" pitchFamily="34" charset="0"/>
              <a:buChar char="•"/>
              <a:defRPr/>
            </a:pPr>
            <a:r>
              <a:rPr lang="en-US" sz="2800" b="1" dirty="0" err="1" smtClean="0"/>
              <a:t>SimCell</a:t>
            </a:r>
            <a:r>
              <a:rPr lang="en-US" sz="2800" b="1" dirty="0" smtClean="0"/>
              <a:t> for all others</a:t>
            </a:r>
          </a:p>
        </p:txBody>
      </p:sp>
      <p:pic>
        <p:nvPicPr>
          <p:cNvPr id="6" name="~PP3844.WAV">
            <a:hlinkClick r:id="" action="ppaction://media"/>
          </p:cNvPr>
          <p:cNvPicPr>
            <a:picLocks noRot="1" noChangeAspect="1"/>
          </p:cNvPicPr>
          <p:nvPr>
            <a:wavAudioFile r:embed="rId1" name="~PP3844.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65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133600"/>
            <a:ext cx="8229600" cy="4724400"/>
          </a:xfrm>
        </p:spPr>
        <p:txBody>
          <a:bodyPr>
            <a:normAutofit/>
          </a:bodyPr>
          <a:lstStyle/>
          <a:p>
            <a:r>
              <a:rPr lang="en-US" sz="2200" b="1" dirty="0" smtClean="0"/>
              <a:t>Use your agency’s plans, policies, processes, and procedures as well as individual judgments in determining how to respond</a:t>
            </a:r>
          </a:p>
          <a:p>
            <a:r>
              <a:rPr lang="en-US" sz="2200" b="1" dirty="0" smtClean="0"/>
              <a:t>To the greatest degree feasible, respond as you would during an actual event</a:t>
            </a:r>
          </a:p>
          <a:p>
            <a:r>
              <a:rPr lang="en-US" sz="2200" b="1" dirty="0" smtClean="0"/>
              <a:t>Participating agencies may need to balance exercise play with real-world emergencies.  Real-world emergencies take priority</a:t>
            </a:r>
          </a:p>
          <a:p>
            <a:r>
              <a:rPr lang="en-US" sz="2200" b="1" dirty="0" smtClean="0"/>
              <a:t>Simulation will be used at times during the exercise</a:t>
            </a:r>
          </a:p>
          <a:p>
            <a:r>
              <a:rPr lang="en-US" sz="2200" b="1" dirty="0" smtClean="0"/>
              <a:t>Exercise simulation will be as realistic and plausible as possible in the exercise</a:t>
            </a:r>
          </a:p>
          <a:p>
            <a:pPr marL="274320" indent="-274320" eaLnBrk="1" fontAlgn="auto" hangingPunct="1">
              <a:spcAft>
                <a:spcPts val="0"/>
              </a:spcAft>
              <a:buFont typeface="Wingdings 2"/>
              <a:buChar char=""/>
              <a:defRPr/>
            </a:pPr>
            <a:endParaRPr lang="en-US" dirty="0">
              <a:solidFill>
                <a:schemeClr val="tx2"/>
              </a:solidFill>
            </a:endParaRPr>
          </a:p>
        </p:txBody>
      </p:sp>
      <p:sp>
        <p:nvSpPr>
          <p:cNvPr id="6" name="Title 1"/>
          <p:cNvSpPr>
            <a:spLocks noGrp="1"/>
          </p:cNvSpPr>
          <p:nvPr>
            <p:ph type="title"/>
          </p:nvPr>
        </p:nvSpPr>
        <p:spPr>
          <a:xfrm>
            <a:off x="942975" y="7620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pic>
        <p:nvPicPr>
          <p:cNvPr id="5" name="Picture 4" descr="H:\New Dawn AAR\NewDawnPic007.JPG"/>
          <p:cNvPicPr/>
          <p:nvPr/>
        </p:nvPicPr>
        <p:blipFill>
          <a:blip r:embed="rId3" cstate="print">
            <a:extLst>
              <a:ext uri="{28A0092B-C50C-407E-A947-70E740481C1C}">
                <a14:useLocalDpi xmlns:a14="http://schemas.microsoft.com/office/drawing/2010/main" xmlns="" val="0"/>
              </a:ext>
            </a:extLst>
          </a:blip>
          <a:srcRect l="19788"/>
          <a:stretch>
            <a:fillRect/>
          </a:stretch>
        </p:blipFill>
        <p:spPr bwMode="auto">
          <a:xfrm rot="5400000">
            <a:off x="7079933" y="98106"/>
            <a:ext cx="2162173" cy="1965960"/>
          </a:xfrm>
          <a:prstGeom prst="rect">
            <a:avLst/>
          </a:prstGeom>
          <a:noFill/>
          <a:ln>
            <a:noFill/>
          </a:ln>
        </p:spPr>
      </p:pic>
      <p:pic>
        <p:nvPicPr>
          <p:cNvPr id="8" name="~PP597.WAV">
            <a:hlinkClick r:id="" action="ppaction://media"/>
          </p:cNvPr>
          <p:cNvPicPr>
            <a:picLocks noRot="1" noChangeAspect="1"/>
          </p:cNvPicPr>
          <p:nvPr>
            <a:wavAudioFile r:embed="rId1" name="~PP597.WAV"/>
          </p:nvPr>
        </p:nvPicPr>
        <p:blipFill>
          <a:blip r:embed="rId4" cstate="print"/>
          <a:stretch>
            <a:fillRect/>
          </a:stretch>
        </p:blipFill>
        <p:spPr>
          <a:xfrm>
            <a:off x="8737600" y="6451600"/>
            <a:ext cx="304800" cy="304800"/>
          </a:xfrm>
          <a:prstGeom prst="rect">
            <a:avLst/>
          </a:prstGeom>
        </p:spPr>
      </p:pic>
    </p:spTree>
  </p:cSld>
  <p:clrMapOvr>
    <a:masterClrMapping/>
  </p:clrMapOvr>
  <p:transition spd="slow" advTm="52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Medics evacuate an injured woman on Boulevard des Filles du Calvaire near the Bataclan early on November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3965839"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A woman is evacuated from the Bataclan theater early on November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0" y="-1"/>
            <a:ext cx="5041214" cy="283083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4" descr="French security forces rush in as people are evacuated in the area of Rue Bichat in the 10th District of Paris. "/>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9691"/>
          <a:stretch/>
        </p:blipFill>
        <p:spPr bwMode="auto">
          <a:xfrm>
            <a:off x="0" y="2279348"/>
            <a:ext cx="2438400" cy="188442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DSC_0181"/>
          <p:cNvPicPr>
            <a:picLocks noGrp="1" noChangeAspect="1" noChangeArrowheads="1"/>
          </p:cNvPicPr>
          <p:nvPr>
            <p:ph idx="1"/>
          </p:nvPr>
        </p:nvPicPr>
        <p:blipFill>
          <a:blip r:embed="rId6" cstate="print"/>
          <a:stretch>
            <a:fillRect/>
          </a:stretch>
        </p:blipFill>
        <p:spPr bwMode="auto">
          <a:xfrm>
            <a:off x="4191000" y="3579192"/>
            <a:ext cx="4953000" cy="3278808"/>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4191000"/>
            <a:ext cx="4459869"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2" descr="Rescuers evacuate an injured person on Boulevard des Filles du Calvaire, close to the Bataclan concert hall in central Paris."/>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419600" y="2514600"/>
            <a:ext cx="2610951" cy="146615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105905" y="2514600"/>
            <a:ext cx="2038095" cy="200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18" descr="Rescuers evacuate an injured person near the Stade de France, one of several sites of attacks November 13 in Paris. Thousands of fans were watching a soccer match between France and Germany when the attacks occurred."/>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7227" t="2061" r="22577"/>
          <a:stretch/>
        </p:blipFill>
        <p:spPr bwMode="auto">
          <a:xfrm>
            <a:off x="2514600" y="2133600"/>
            <a:ext cx="1927738" cy="211208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P3095.WAV">
            <a:hlinkClick r:id="" action="ppaction://media"/>
          </p:cNvPr>
          <p:cNvPicPr>
            <a:picLocks noRot="1" noChangeAspect="1"/>
          </p:cNvPicPr>
          <p:nvPr>
            <a:wavAudioFile r:embed="rId1" name="~PP3095.WAV"/>
          </p:nvPr>
        </p:nvPicPr>
        <p:blipFill>
          <a:blip r:embed="rId11" cstate="print"/>
          <a:stretch>
            <a:fillRect/>
          </a:stretch>
        </p:blipFill>
        <p:spPr>
          <a:xfrm>
            <a:off x="8737600" y="6451600"/>
            <a:ext cx="304800" cy="304800"/>
          </a:xfrm>
          <a:prstGeom prst="rect">
            <a:avLst/>
          </a:prstGeom>
        </p:spPr>
      </p:pic>
    </p:spTree>
  </p:cSld>
  <p:clrMapOvr>
    <a:masterClrMapping/>
  </p:clrMapOvr>
  <p:transition spd="slow" advTm="35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Scenario</a:t>
            </a:r>
            <a:r>
              <a:rPr lang="en-US" dirty="0" smtClean="0"/>
              <a:t>	</a:t>
            </a:r>
            <a:endParaRPr lang="en-US" dirty="0"/>
          </a:p>
        </p:txBody>
      </p:sp>
      <p:sp>
        <p:nvSpPr>
          <p:cNvPr id="3" name="Content Placeholder 2"/>
          <p:cNvSpPr>
            <a:spLocks noGrp="1"/>
          </p:cNvSpPr>
          <p:nvPr>
            <p:ph idx="1"/>
          </p:nvPr>
        </p:nvSpPr>
        <p:spPr/>
        <p:txBody>
          <a:bodyPr/>
          <a:lstStyle/>
          <a:p>
            <a:r>
              <a:rPr lang="en-US" b="1" dirty="0"/>
              <a:t>Man enters </a:t>
            </a:r>
            <a:r>
              <a:rPr lang="en-US" b="1" dirty="0" smtClean="0"/>
              <a:t>a building and </a:t>
            </a:r>
            <a:r>
              <a:rPr lang="en-US" b="1" dirty="0"/>
              <a:t>begins </a:t>
            </a:r>
            <a:r>
              <a:rPr lang="en-US" b="1" dirty="0" smtClean="0"/>
              <a:t>shooting visitors </a:t>
            </a:r>
            <a:r>
              <a:rPr lang="en-US" b="1" dirty="0"/>
              <a:t>and </a:t>
            </a:r>
            <a:r>
              <a:rPr lang="en-US" b="1" dirty="0" smtClean="0"/>
              <a:t>faculty </a:t>
            </a:r>
          </a:p>
          <a:p>
            <a:r>
              <a:rPr lang="en-US" b="1" dirty="0" smtClean="0"/>
              <a:t>An IED explodes</a:t>
            </a:r>
          </a:p>
          <a:p>
            <a:r>
              <a:rPr lang="en-US" b="1" dirty="0" smtClean="0"/>
              <a:t>Numerous victims </a:t>
            </a:r>
            <a:r>
              <a:rPr lang="en-US" b="1" dirty="0"/>
              <a:t>with some </a:t>
            </a:r>
            <a:r>
              <a:rPr lang="en-US" b="1" dirty="0" smtClean="0"/>
              <a:t>fatalities</a:t>
            </a:r>
            <a:endParaRPr lang="en-US" b="1" dirty="0"/>
          </a:p>
        </p:txBody>
      </p:sp>
      <p:pic>
        <p:nvPicPr>
          <p:cNvPr id="4" name="Picture 2" descr="http://a.abcnews.com/images/GMA/abc_gma_schriffen_130609_wg.jpg"/>
          <p:cNvPicPr>
            <a:picLocks noChangeAspect="1" noChangeArrowheads="1"/>
          </p:cNvPicPr>
          <p:nvPr/>
        </p:nvPicPr>
        <p:blipFill>
          <a:blip r:embed="rId3" cstate="print"/>
          <a:srcRect/>
          <a:stretch>
            <a:fillRect/>
          </a:stretch>
        </p:blipFill>
        <p:spPr bwMode="auto">
          <a:xfrm>
            <a:off x="5105400" y="4504252"/>
            <a:ext cx="4038600" cy="2353746"/>
          </a:xfrm>
          <a:prstGeom prst="rect">
            <a:avLst/>
          </a:prstGeom>
          <a:noFill/>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512165"/>
            <a:ext cx="3124200" cy="2345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P3516.WAV">
            <a:hlinkClick r:id="" action="ppaction://media"/>
          </p:cNvPr>
          <p:cNvPicPr>
            <a:picLocks noRot="1" noChangeAspect="1"/>
          </p:cNvPicPr>
          <p:nvPr>
            <a:wavAudioFile r:embed="rId1" name="~PP3516.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752127353"/>
      </p:ext>
    </p:extLst>
  </p:cSld>
  <p:clrMapOvr>
    <a:masterClrMapping/>
  </p:clrMapOvr>
  <p:transition spd="slow" advTm="16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This attack is part of a Complex Coordinated Terrorist Attack (CCTA)</a:t>
            </a:r>
          </a:p>
          <a:p>
            <a:pPr lvl="1"/>
            <a:r>
              <a:rPr lang="en-US" b="1" dirty="0" smtClean="0"/>
              <a:t>Opportunities to transfer patients to other hospitals may be limited</a:t>
            </a:r>
            <a:endParaRPr lang="en-US" b="1" dirty="0"/>
          </a:p>
        </p:txBody>
      </p:sp>
      <p:sp>
        <p:nvSpPr>
          <p:cNvPr id="5" name="Title 1"/>
          <p:cNvSpPr>
            <a:spLocks noGrp="1"/>
          </p:cNvSpPr>
          <p:nvPr>
            <p:ph type="title"/>
          </p:nvPr>
        </p:nvSpPr>
        <p:spPr>
          <a:xfrm>
            <a:off x="1435608" y="274638"/>
            <a:ext cx="7498080" cy="1143000"/>
          </a:xfrm>
        </p:spPr>
        <p:txBody>
          <a:bodyPr/>
          <a:lstStyle/>
          <a:p>
            <a:r>
              <a:rPr lang="en-US" b="1" dirty="0" smtClean="0"/>
              <a:t>Scenario</a:t>
            </a:r>
            <a:r>
              <a:rPr lang="en-US" dirty="0" smtClean="0"/>
              <a:t>	</a:t>
            </a:r>
            <a:endParaRPr lang="en-US" dirty="0"/>
          </a:p>
        </p:txBody>
      </p:sp>
      <p:grpSp>
        <p:nvGrpSpPr>
          <p:cNvPr id="7" name="Group 6"/>
          <p:cNvGrpSpPr/>
          <p:nvPr/>
        </p:nvGrpSpPr>
        <p:grpSpPr>
          <a:xfrm>
            <a:off x="6019800" y="4178558"/>
            <a:ext cx="2279651" cy="2650867"/>
            <a:chOff x="5029200" y="4114800"/>
            <a:chExt cx="2279651" cy="2650867"/>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876" t="32918" r="73905" b="35833"/>
            <a:stretch/>
          </p:blipFill>
          <p:spPr bwMode="auto">
            <a:xfrm>
              <a:off x="5029200" y="4114800"/>
              <a:ext cx="2279651" cy="2381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5029200" y="6488668"/>
              <a:ext cx="2279651" cy="276999"/>
            </a:xfrm>
            <a:prstGeom prst="rect">
              <a:avLst/>
            </a:prstGeom>
            <a:noFill/>
          </p:spPr>
          <p:txBody>
            <a:bodyPr wrap="square" rtlCol="0">
              <a:spAutoFit/>
            </a:bodyPr>
            <a:lstStyle/>
            <a:p>
              <a:pPr algn="ctr"/>
              <a:r>
                <a:rPr lang="en-US" sz="1200" dirty="0" smtClean="0"/>
                <a:t>Sites of the Mumbai 2008 CCTA</a:t>
              </a:r>
              <a:endParaRPr lang="en-US" sz="1200" dirty="0"/>
            </a:p>
          </p:txBody>
        </p:sp>
      </p:grpSp>
      <p:pic>
        <p:nvPicPr>
          <p:cNvPr id="9" name="~PP1389.WAV">
            <a:hlinkClick r:id="" action="ppaction://media"/>
          </p:cNvPr>
          <p:cNvPicPr>
            <a:picLocks noRot="1" noChangeAspect="1"/>
          </p:cNvPicPr>
          <p:nvPr>
            <a:wavAudioFile r:embed="rId1" name="~PP1389.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794995358"/>
      </p:ext>
    </p:extLst>
  </p:cSld>
  <p:clrMapOvr>
    <a:masterClrMapping/>
  </p:clrMapOvr>
  <p:transition advTm="30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rPr>
              <a:t>Law Enforcement Agency Activities:</a:t>
            </a:r>
          </a:p>
        </p:txBody>
      </p:sp>
      <p:sp>
        <p:nvSpPr>
          <p:cNvPr id="3" name="Content Placeholder 2"/>
          <p:cNvSpPr>
            <a:spLocks noGrp="1"/>
          </p:cNvSpPr>
          <p:nvPr>
            <p:ph idx="1"/>
          </p:nvPr>
        </p:nvSpPr>
        <p:spPr>
          <a:xfrm>
            <a:off x="1435608" y="1905000"/>
            <a:ext cx="7498080" cy="4343400"/>
          </a:xfrm>
        </p:spPr>
        <p:txBody>
          <a:bodyPr>
            <a:normAutofit/>
          </a:bodyPr>
          <a:lstStyle/>
          <a:p>
            <a:r>
              <a:rPr lang="en-US" b="1" dirty="0"/>
              <a:t>Likely </a:t>
            </a:r>
            <a:r>
              <a:rPr lang="en-US" b="1" dirty="0" smtClean="0"/>
              <a:t>first </a:t>
            </a:r>
            <a:r>
              <a:rPr lang="en-US" b="1" dirty="0"/>
              <a:t>of the first responders to arrive on the “</a:t>
            </a:r>
            <a:r>
              <a:rPr lang="en-US" b="1" dirty="0" smtClean="0"/>
              <a:t>scene”</a:t>
            </a:r>
            <a:endParaRPr lang="en-US" b="1" dirty="0"/>
          </a:p>
          <a:p>
            <a:r>
              <a:rPr lang="en-US" b="1" dirty="0" smtClean="0"/>
              <a:t>Locate and stop perpetrator(s)</a:t>
            </a:r>
          </a:p>
          <a:p>
            <a:r>
              <a:rPr lang="en-US" b="1" dirty="0" smtClean="0"/>
              <a:t>Participate with EMS in Unified Command structure</a:t>
            </a:r>
            <a:endParaRPr lang="en-US" b="1" dirty="0"/>
          </a:p>
        </p:txBody>
      </p:sp>
      <p:pic>
        <p:nvPicPr>
          <p:cNvPr id="4" name="irc_mi" descr="http://www.theblaze.com/wp-content/uploads/2013/09/Navy-Yard-G-620x362.jpeg"/>
          <p:cNvPicPr>
            <a:picLocks noChangeAspect="1" noChangeArrowheads="1"/>
          </p:cNvPicPr>
          <p:nvPr/>
        </p:nvPicPr>
        <p:blipFill>
          <a:blip r:embed="rId3" cstate="print"/>
          <a:srcRect/>
          <a:stretch>
            <a:fillRect/>
          </a:stretch>
        </p:blipFill>
        <p:spPr bwMode="auto">
          <a:xfrm>
            <a:off x="5181600" y="4547483"/>
            <a:ext cx="3962400" cy="2310517"/>
          </a:xfrm>
          <a:prstGeom prst="rect">
            <a:avLst/>
          </a:prstGeom>
          <a:noFill/>
          <a:ln w="9525">
            <a:noFill/>
            <a:miter lim="800000"/>
            <a:headEnd/>
            <a:tailEnd/>
          </a:ln>
        </p:spPr>
      </p:pic>
      <p:pic>
        <p:nvPicPr>
          <p:cNvPr id="6" name="Picture 2" descr="DSC_0118"/>
          <p:cNvPicPr>
            <a:picLocks noChangeAspect="1" noChangeArrowheads="1"/>
          </p:cNvPicPr>
          <p:nvPr/>
        </p:nvPicPr>
        <p:blipFill>
          <a:blip r:embed="rId4" cstate="print"/>
          <a:srcRect t="18563"/>
          <a:stretch>
            <a:fillRect/>
          </a:stretch>
        </p:blipFill>
        <p:spPr bwMode="auto">
          <a:xfrm>
            <a:off x="0" y="4722036"/>
            <a:ext cx="3962400" cy="2135964"/>
          </a:xfrm>
          <a:prstGeom prst="rect">
            <a:avLst/>
          </a:prstGeom>
          <a:noFill/>
          <a:ln w="9525">
            <a:noFill/>
            <a:miter lim="800000"/>
            <a:headEnd/>
            <a:tailEnd/>
          </a:ln>
        </p:spPr>
      </p:pic>
      <p:pic>
        <p:nvPicPr>
          <p:cNvPr id="8" name="~PP393.WAV">
            <a:hlinkClick r:id="" action="ppaction://media"/>
          </p:cNvPr>
          <p:cNvPicPr>
            <a:picLocks noRot="1" noChangeAspect="1"/>
          </p:cNvPicPr>
          <p:nvPr>
            <a:wavAudioFile r:embed="rId1" name="~PP39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741803636"/>
      </p:ext>
    </p:extLst>
  </p:cSld>
  <p:clrMapOvr>
    <a:masterClrMapping/>
  </p:clrMapOvr>
  <p:transition spd="slow" advTm="19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p:txBody>
          <a:bodyPr>
            <a:normAutofit/>
          </a:bodyPr>
          <a:lstStyle/>
          <a:p>
            <a:pPr lvl="0"/>
            <a:r>
              <a:rPr lang="en-US" b="1" dirty="0" smtClean="0"/>
              <a:t>Command structure</a:t>
            </a:r>
            <a:endParaRPr lang="en-US" sz="2000" b="1" dirty="0"/>
          </a:p>
          <a:p>
            <a:pPr lvl="1"/>
            <a:r>
              <a:rPr lang="en-US" b="1" dirty="0" smtClean="0"/>
              <a:t>Participate with Law Enforcement and others as Unified Command Develops</a:t>
            </a:r>
          </a:p>
          <a:p>
            <a:pPr lvl="0"/>
            <a:r>
              <a:rPr lang="en-US" b="1" dirty="0" smtClean="0"/>
              <a:t>Rescue Task Force</a:t>
            </a:r>
          </a:p>
          <a:p>
            <a:pPr lvl="1"/>
            <a:r>
              <a:rPr lang="en-US" b="1" dirty="0" smtClean="0"/>
              <a:t>Warm Zone triage and patient care (LSIs)</a:t>
            </a:r>
          </a:p>
          <a:p>
            <a:r>
              <a:rPr lang="en-US" b="1" dirty="0" smtClean="0"/>
              <a:t>Communications structure and interoperability plan </a:t>
            </a:r>
            <a:endParaRPr lang="en-US" sz="2400" b="1" dirty="0" smtClean="0"/>
          </a:p>
          <a:p>
            <a:endParaRPr lang="en-US" b="1" dirty="0" smtClean="0"/>
          </a:p>
        </p:txBody>
      </p:sp>
      <p:pic>
        <p:nvPicPr>
          <p:cNvPr id="6" name="~PP3129.WAV">
            <a:hlinkClick r:id="" action="ppaction://media"/>
          </p:cNvPr>
          <p:cNvPicPr>
            <a:picLocks noRot="1" noChangeAspect="1"/>
          </p:cNvPicPr>
          <p:nvPr>
            <a:wavAudioFile r:embed="rId1" name="~PP312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906871100"/>
      </p:ext>
    </p:extLst>
  </p:cSld>
  <p:clrMapOvr>
    <a:masterClrMapping/>
  </p:clrMapOvr>
  <p:transition spd="slow" advTm="33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658" r="21534"/>
          <a:stretch/>
        </p:blipFill>
        <p:spPr bwMode="auto">
          <a:xfrm>
            <a:off x="1143000" y="2514600"/>
            <a:ext cx="1489984" cy="17485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33800" y="228600"/>
            <a:ext cx="5410200" cy="3604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12903"/>
          <a:stretch/>
        </p:blipFill>
        <p:spPr bwMode="auto">
          <a:xfrm>
            <a:off x="5029200" y="3831431"/>
            <a:ext cx="4114800" cy="30265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4191000"/>
            <a:ext cx="4737122" cy="2667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a:spLocks noGrp="1"/>
          </p:cNvSpPr>
          <p:nvPr>
            <p:ph type="title"/>
          </p:nvPr>
        </p:nvSpPr>
        <p:spPr>
          <a:xfrm>
            <a:off x="152400" y="228600"/>
            <a:ext cx="3505200" cy="2286000"/>
          </a:xfrm>
        </p:spPr>
        <p:txBody>
          <a:bodyPr>
            <a:noAutofit/>
          </a:bodyPr>
          <a:lstStyle/>
          <a:p>
            <a:r>
              <a:rPr lang="en-US" sz="4000" b="1" dirty="0" smtClean="0"/>
              <a:t>Santa Fe </a:t>
            </a:r>
            <a:br>
              <a:rPr lang="en-US" sz="4000" b="1" dirty="0" smtClean="0"/>
            </a:br>
            <a:r>
              <a:rPr lang="en-US" sz="4000" b="1" dirty="0" smtClean="0"/>
              <a:t>High School </a:t>
            </a:r>
            <a:br>
              <a:rPr lang="en-US" sz="4000" b="1" dirty="0" smtClean="0"/>
            </a:br>
            <a:r>
              <a:rPr lang="en-US" sz="4000" b="1" dirty="0" smtClean="0"/>
              <a:t>Santa Fe, TX</a:t>
            </a:r>
            <a:br>
              <a:rPr lang="en-US" sz="4000" b="1" dirty="0" smtClean="0"/>
            </a:br>
            <a:r>
              <a:rPr lang="en-US" sz="4000" b="1" dirty="0" smtClean="0"/>
              <a:t>May 18, 2018</a:t>
            </a:r>
          </a:p>
        </p:txBody>
      </p:sp>
      <p:pic>
        <p:nvPicPr>
          <p:cNvPr id="7" name="~PP1183.WAV">
            <a:hlinkClick r:id="" action="ppaction://media"/>
          </p:cNvPr>
          <p:cNvPicPr>
            <a:picLocks noRot="1" noChangeAspect="1"/>
          </p:cNvPicPr>
          <p:nvPr>
            <a:wavAudioFile r:embed="rId1" name="~PP1183.WAV"/>
          </p:nvPr>
        </p:nvPicPr>
        <p:blipFill>
          <a:blip r:embed="rId8"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4136965289"/>
      </p:ext>
    </p:extLst>
  </p:cSld>
  <p:clrMapOvr>
    <a:masterClrMapping/>
  </p:clrMapOvr>
  <p:transition advTm="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a:xfrm>
            <a:off x="762000" y="1295400"/>
            <a:ext cx="8171688" cy="5295900"/>
          </a:xfrm>
        </p:spPr>
        <p:txBody>
          <a:bodyPr>
            <a:normAutofit fontScale="92500" lnSpcReduction="10000"/>
          </a:bodyPr>
          <a:lstStyle/>
          <a:p>
            <a:pPr lvl="0"/>
            <a:r>
              <a:rPr lang="en-US" b="1" dirty="0" smtClean="0"/>
              <a:t>Simulate determinations of </a:t>
            </a:r>
            <a:r>
              <a:rPr lang="en-US" b="1" dirty="0"/>
              <a:t>where patients are to be </a:t>
            </a:r>
            <a:r>
              <a:rPr lang="en-US" b="1" dirty="0" smtClean="0"/>
              <a:t>transported</a:t>
            </a:r>
            <a:endParaRPr lang="en-US" sz="2400" b="1" dirty="0"/>
          </a:p>
          <a:p>
            <a:pPr lvl="1"/>
            <a:r>
              <a:rPr lang="en-US" sz="3600" b="1" dirty="0" smtClean="0">
                <a:solidFill>
                  <a:srgbClr val="FF0000"/>
                </a:solidFill>
              </a:rPr>
              <a:t>For EMS on scene, </a:t>
            </a:r>
            <a:r>
              <a:rPr lang="en-US" sz="3600" b="1" u="sng" dirty="0" smtClean="0">
                <a:solidFill>
                  <a:srgbClr val="FF0000"/>
                </a:solidFill>
              </a:rPr>
              <a:t>ALL</a:t>
            </a:r>
            <a:r>
              <a:rPr lang="en-US" sz="3600" b="1" dirty="0" smtClean="0">
                <a:solidFill>
                  <a:srgbClr val="FF0000"/>
                </a:solidFill>
              </a:rPr>
              <a:t> Victim-Actors will go </a:t>
            </a:r>
            <a:r>
              <a:rPr lang="en-US" sz="3600" b="1" u="sng" dirty="0" smtClean="0">
                <a:solidFill>
                  <a:srgbClr val="FF0000"/>
                </a:solidFill>
              </a:rPr>
              <a:t>ONLY</a:t>
            </a:r>
            <a:r>
              <a:rPr lang="en-US" sz="3600" b="1" dirty="0" smtClean="0">
                <a:solidFill>
                  <a:srgbClr val="FF0000"/>
                </a:solidFill>
              </a:rPr>
              <a:t> to Miami Valley (Main)</a:t>
            </a:r>
          </a:p>
          <a:p>
            <a:r>
              <a:rPr lang="en-US" b="1" dirty="0" smtClean="0"/>
              <a:t>However, </a:t>
            </a:r>
            <a:r>
              <a:rPr lang="en-US" b="1" u="sng" dirty="0" smtClean="0"/>
              <a:t>Transport Officer and aide:</a:t>
            </a:r>
            <a:r>
              <a:rPr lang="en-US" b="1" dirty="0" smtClean="0"/>
              <a:t> </a:t>
            </a:r>
          </a:p>
          <a:p>
            <a:pPr lvl="1"/>
            <a:r>
              <a:rPr lang="en-US" b="1" dirty="0" smtClean="0"/>
              <a:t>Will use MCI Talk Group to determine hospital capabilities</a:t>
            </a:r>
          </a:p>
          <a:p>
            <a:pPr lvl="2"/>
            <a:r>
              <a:rPr lang="en-US" b="1" dirty="0" smtClean="0"/>
              <a:t>Limited to hospitals listed in Player Phone Book</a:t>
            </a:r>
          </a:p>
          <a:p>
            <a:pPr lvl="2"/>
            <a:r>
              <a:rPr lang="en-US" b="1" dirty="0" smtClean="0"/>
              <a:t>Use Sim Cell for all others – radio call </a:t>
            </a:r>
            <a:r>
              <a:rPr lang="en-US" b="1" dirty="0" err="1" smtClean="0"/>
              <a:t>SimCell</a:t>
            </a:r>
            <a:r>
              <a:rPr lang="en-US" b="1" dirty="0" smtClean="0"/>
              <a:t> &amp; Hospital Name</a:t>
            </a:r>
          </a:p>
          <a:p>
            <a:pPr lvl="1"/>
            <a:r>
              <a:rPr lang="en-US" b="1" dirty="0" smtClean="0"/>
              <a:t>Act as if ALL hospitals are available</a:t>
            </a:r>
          </a:p>
          <a:p>
            <a:pPr lvl="1"/>
            <a:r>
              <a:rPr lang="en-US" b="1" dirty="0" smtClean="0"/>
              <a:t>Simulate appropriate patient distribution</a:t>
            </a:r>
            <a:endParaRPr lang="en-US" sz="2000" b="1" dirty="0"/>
          </a:p>
          <a:p>
            <a:endParaRPr lang="en-US" b="1"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76400" y="3343274"/>
            <a:ext cx="6248400" cy="351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P3825.WAV">
            <a:hlinkClick r:id="" action="ppaction://media"/>
          </p:cNvPr>
          <p:cNvPicPr>
            <a:picLocks noRot="1" noChangeAspect="1"/>
          </p:cNvPicPr>
          <p:nvPr>
            <a:wavAudioFile r:embed="rId2" name="~PP3825.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p14="http://schemas.microsoft.com/office/powerpoint/2010/main" xmlns="" val="906871100"/>
      </p:ext>
    </p:extLst>
  </p:cSld>
  <p:clrMapOvr>
    <a:masterClrMapping/>
  </p:clrMapOvr>
  <p:transition spd="slow" advTm="98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p:txBody>
          <a:bodyPr/>
          <a:lstStyle/>
          <a:p>
            <a:r>
              <a:rPr lang="en-US" b="1" dirty="0" smtClean="0"/>
              <a:t>Regional </a:t>
            </a:r>
            <a:r>
              <a:rPr lang="en-US" b="1" dirty="0"/>
              <a:t>Hospital Notification System </a:t>
            </a:r>
          </a:p>
          <a:p>
            <a:pPr lvl="0"/>
            <a:r>
              <a:rPr lang="en-US" b="1" dirty="0" smtClean="0"/>
              <a:t>Triage patients </a:t>
            </a:r>
          </a:p>
          <a:p>
            <a:pPr lvl="0"/>
            <a:r>
              <a:rPr lang="en-US" b="1" u="sng" dirty="0" smtClean="0"/>
              <a:t>Transport patients</a:t>
            </a:r>
          </a:p>
          <a:p>
            <a:pPr lvl="1"/>
            <a:r>
              <a:rPr lang="en-US" b="1" dirty="0" smtClean="0"/>
              <a:t>Green Drill Triage Tags will be used for the exercise, and will be provided</a:t>
            </a:r>
            <a:endParaRPr lang="en-US" sz="2000" b="1" dirty="0" smtClean="0"/>
          </a:p>
          <a:p>
            <a:endParaRPr lang="en-US" dirty="0"/>
          </a:p>
        </p:txBody>
      </p:sp>
      <p:pic>
        <p:nvPicPr>
          <p:cNvPr id="6" name="~PP1828.WAV">
            <a:hlinkClick r:id="" action="ppaction://media"/>
          </p:cNvPr>
          <p:cNvPicPr>
            <a:picLocks noRot="1" noChangeAspect="1"/>
          </p:cNvPicPr>
          <p:nvPr>
            <a:wavAudioFile r:embed="rId1" name="~PP1828.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618882876"/>
      </p:ext>
    </p:extLst>
  </p:cSld>
  <p:clrMapOvr>
    <a:masterClrMapping/>
  </p:clrMapOvr>
  <p:transition spd="slow" advTm="22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Hospital and ED Activities</a:t>
            </a:r>
            <a:r>
              <a:rPr lang="en-US" b="1" dirty="0"/>
              <a:t>:</a:t>
            </a:r>
          </a:p>
        </p:txBody>
      </p:sp>
      <p:sp>
        <p:nvSpPr>
          <p:cNvPr id="3" name="Content Placeholder 2"/>
          <p:cNvSpPr>
            <a:spLocks noGrp="1"/>
          </p:cNvSpPr>
          <p:nvPr>
            <p:ph idx="1"/>
          </p:nvPr>
        </p:nvSpPr>
        <p:spPr/>
        <p:txBody>
          <a:bodyPr>
            <a:normAutofit/>
          </a:bodyPr>
          <a:lstStyle/>
          <a:p>
            <a:pPr lvl="0"/>
            <a:r>
              <a:rPr lang="en-US" b="1" dirty="0" smtClean="0"/>
              <a:t>Command structure</a:t>
            </a:r>
            <a:endParaRPr lang="en-US" sz="2000" b="1" dirty="0"/>
          </a:p>
          <a:p>
            <a:pPr lvl="0"/>
            <a:r>
              <a:rPr lang="en-US" b="1" dirty="0" smtClean="0"/>
              <a:t>Triage patients </a:t>
            </a:r>
          </a:p>
          <a:p>
            <a:pPr lvl="1"/>
            <a:r>
              <a:rPr lang="en-US" b="1" dirty="0" smtClean="0"/>
              <a:t>Expect walk-ins as well as transports from EMS</a:t>
            </a:r>
          </a:p>
          <a:p>
            <a:pPr lvl="0"/>
            <a:endParaRPr lang="en-US" sz="1600" b="1" dirty="0" smtClean="0"/>
          </a:p>
        </p:txBody>
      </p:sp>
      <p:pic>
        <p:nvPicPr>
          <p:cNvPr id="6" name="~PP3756.WAV">
            <a:hlinkClick r:id="" action="ppaction://media"/>
          </p:cNvPr>
          <p:cNvPicPr>
            <a:picLocks noRot="1" noChangeAspect="1"/>
          </p:cNvPicPr>
          <p:nvPr>
            <a:wavAudioFile r:embed="rId1" name="~PP375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906871100"/>
      </p:ext>
    </p:extLst>
  </p:cSld>
  <p:clrMapOvr>
    <a:masterClrMapping/>
  </p:clrMapOvr>
  <p:transition spd="slow" advTm="18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b="1" u="sng" dirty="0" smtClean="0"/>
              <a:t>Treat patients</a:t>
            </a:r>
          </a:p>
          <a:p>
            <a:pPr lvl="1"/>
            <a:r>
              <a:rPr lang="en-US" b="1" dirty="0" smtClean="0"/>
              <a:t>Patients should actually move to all playing areas of the hospital as necessary</a:t>
            </a:r>
          </a:p>
          <a:p>
            <a:pPr lvl="2"/>
            <a:r>
              <a:rPr lang="en-US" b="1" dirty="0" smtClean="0"/>
              <a:t>Player Directory</a:t>
            </a:r>
          </a:p>
          <a:p>
            <a:pPr lvl="1"/>
            <a:r>
              <a:rPr lang="en-US" b="1" dirty="0" err="1" smtClean="0"/>
              <a:t>Moulaged</a:t>
            </a:r>
            <a:r>
              <a:rPr lang="en-US" b="1" dirty="0" smtClean="0"/>
              <a:t> actors as injured victims; </a:t>
            </a:r>
          </a:p>
          <a:p>
            <a:pPr lvl="2"/>
            <a:r>
              <a:rPr lang="en-US" b="1" i="1" u="sng" dirty="0" smtClean="0"/>
              <a:t>NO INVASIVE PROCEDURES </a:t>
            </a:r>
            <a:r>
              <a:rPr lang="en-US" b="1" dirty="0" smtClean="0"/>
              <a:t>(IVs, airway adjuncts, radiological examinations, etc.)</a:t>
            </a:r>
          </a:p>
          <a:p>
            <a:r>
              <a:rPr lang="en-US" b="1" dirty="0" smtClean="0"/>
              <a:t>May also be actors simulating other roles (e.g., family members, press, etc.)</a:t>
            </a:r>
          </a:p>
          <a:p>
            <a:r>
              <a:rPr lang="en-US" b="1" dirty="0" err="1" smtClean="0"/>
              <a:t>As practical, Players and Controllers should say out loud “This is an exercise message.”</a:t>
            </a:r>
          </a:p>
        </p:txBody>
      </p:sp>
      <p:sp>
        <p:nvSpPr>
          <p:cNvPr id="6" name="Title 1"/>
          <p:cNvSpPr txBox="1">
            <a:spLocks/>
          </p:cNvSpPr>
          <p:nvPr/>
        </p:nvSpPr>
        <p:spPr>
          <a:xfrm>
            <a:off x="1588008" y="427038"/>
            <a:ext cx="749808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b="1" dirty="0" smtClean="0"/>
              <a:t>Hospital and ED Activities:</a:t>
            </a:r>
            <a:endParaRPr lang="en-US" b="1" dirty="0"/>
          </a:p>
        </p:txBody>
      </p:sp>
      <p:pic>
        <p:nvPicPr>
          <p:cNvPr id="7" name="~PP809.WAV">
            <a:hlinkClick r:id="" action="ppaction://media"/>
          </p:cNvPr>
          <p:cNvPicPr>
            <a:picLocks noRot="1" noChangeAspect="1"/>
          </p:cNvPicPr>
          <p:nvPr>
            <a:wavAudioFile r:embed="rId1" name="~PP80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906871100"/>
      </p:ext>
    </p:extLst>
  </p:cSld>
  <p:clrMapOvr>
    <a:masterClrMapping/>
  </p:clrMapOvr>
  <p:transition spd="slow" advTm="49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1143000"/>
          </a:xfrm>
        </p:spPr>
        <p:txBody>
          <a:bodyPr>
            <a:normAutofit fontScale="90000"/>
          </a:bodyPr>
          <a:lstStyle/>
          <a:p>
            <a:r>
              <a:rPr lang="en-US" b="1" dirty="0" smtClean="0"/>
              <a:t>Dayton MMRS Triage Ribbon Kit</a:t>
            </a:r>
            <a:endParaRPr lang="en-US" b="1" dirty="0"/>
          </a:p>
        </p:txBody>
      </p:sp>
      <p:sp>
        <p:nvSpPr>
          <p:cNvPr id="3" name="Content Placeholder 2"/>
          <p:cNvSpPr>
            <a:spLocks noGrp="1"/>
          </p:cNvSpPr>
          <p:nvPr>
            <p:ph idx="1"/>
          </p:nvPr>
        </p:nvSpPr>
        <p:spPr>
          <a:xfrm>
            <a:off x="990600" y="1543581"/>
            <a:ext cx="5213078" cy="4800600"/>
          </a:xfrm>
        </p:spPr>
        <p:txBody>
          <a:bodyPr>
            <a:normAutofit/>
          </a:bodyPr>
          <a:lstStyle/>
          <a:p>
            <a:r>
              <a:rPr lang="en-US" b="1" dirty="0"/>
              <a:t>Triage Ribbon is principal indication of the patient’s category</a:t>
            </a:r>
          </a:p>
          <a:p>
            <a:r>
              <a:rPr lang="en-US" b="1" dirty="0"/>
              <a:t>Use Ribbons to attach the Tags</a:t>
            </a:r>
          </a:p>
          <a:p>
            <a:r>
              <a:rPr lang="en-US" b="1" dirty="0"/>
              <a:t>If Triage Category changes:</a:t>
            </a:r>
          </a:p>
          <a:p>
            <a:pPr lvl="1"/>
            <a:r>
              <a:rPr lang="en-US" b="1" dirty="0"/>
              <a:t>change the ribbon!</a:t>
            </a:r>
          </a:p>
          <a:p>
            <a:r>
              <a:rPr lang="en-US" b="1" dirty="0"/>
              <a:t>But keep the same Tag</a:t>
            </a:r>
          </a:p>
          <a:p>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2966" y="2590800"/>
            <a:ext cx="3400558" cy="2553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P2983.WAV">
            <a:hlinkClick r:id="" action="ppaction://media"/>
          </p:cNvPr>
          <p:cNvPicPr>
            <a:picLocks noRot="1" noChangeAspect="1"/>
          </p:cNvPicPr>
          <p:nvPr>
            <a:wavAudioFile r:embed="rId1" name="~PP2983.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949918396"/>
      </p:ext>
    </p:extLst>
  </p:cSld>
  <p:clrMapOvr>
    <a:masterClrMapping/>
  </p:clrMapOvr>
  <p:transition spd="slow" advTm="26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lstStyle/>
          <a:p>
            <a:r>
              <a:rPr lang="en-US" b="1" dirty="0" smtClean="0"/>
              <a:t>Victim Envelopes</a:t>
            </a:r>
            <a:endParaRPr lang="en-US" b="1" dirty="0"/>
          </a:p>
        </p:txBody>
      </p:sp>
      <p:sp>
        <p:nvSpPr>
          <p:cNvPr id="3" name="Content Placeholder 2"/>
          <p:cNvSpPr>
            <a:spLocks noGrp="1"/>
          </p:cNvSpPr>
          <p:nvPr>
            <p:ph idx="1"/>
          </p:nvPr>
        </p:nvSpPr>
        <p:spPr>
          <a:xfrm>
            <a:off x="990600" y="1447800"/>
            <a:ext cx="7943088" cy="4800600"/>
          </a:xfrm>
        </p:spPr>
        <p:txBody>
          <a:bodyPr/>
          <a:lstStyle/>
          <a:p>
            <a:r>
              <a:rPr lang="en-US" b="1" dirty="0" smtClean="0"/>
              <a:t>Simulated victims will carry envelopes</a:t>
            </a:r>
          </a:p>
          <a:p>
            <a:pPr lvl="1"/>
            <a:r>
              <a:rPr lang="en-US" sz="3200" b="1" dirty="0" smtClean="0"/>
              <a:t>Inside envelopes is more information on patient condition</a:t>
            </a:r>
          </a:p>
          <a:p>
            <a:r>
              <a:rPr lang="en-US" b="1" dirty="0" smtClean="0"/>
              <a:t>Envelopes will be color-coded based and labeled </a:t>
            </a:r>
          </a:p>
          <a:p>
            <a:r>
              <a:rPr lang="en-US" b="1" u="sng" dirty="0" smtClean="0"/>
              <a:t>Envelopes must NOT be opened until the time and location indicated</a:t>
            </a:r>
            <a:endParaRPr lang="en-US" b="1" u="sng"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81800" y="5276850"/>
            <a:ext cx="1905000" cy="1428750"/>
          </a:xfrm>
          <a:prstGeom prst="rect">
            <a:avLst/>
          </a:prstGeom>
        </p:spPr>
      </p:pic>
      <p:pic>
        <p:nvPicPr>
          <p:cNvPr id="7" name="~PP101.WAV">
            <a:hlinkClick r:id="" action="ppaction://media"/>
          </p:cNvPr>
          <p:cNvPicPr>
            <a:picLocks noRot="1" noChangeAspect="1"/>
          </p:cNvPicPr>
          <p:nvPr>
            <a:wavAudioFile r:embed="rId1" name="~PP10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827117433"/>
      </p:ext>
    </p:extLst>
  </p:cSld>
  <p:clrMapOvr>
    <a:masterClrMapping/>
  </p:clrMapOvr>
  <p:transition advTm="40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lstStyle/>
          <a:p>
            <a:r>
              <a:rPr lang="en-US" b="1" dirty="0" smtClean="0"/>
              <a:t>Victim Envelopes</a:t>
            </a:r>
            <a:endParaRPr lang="en-US" b="1" dirty="0"/>
          </a:p>
        </p:txBody>
      </p:sp>
      <p:sp>
        <p:nvSpPr>
          <p:cNvPr id="3" name="Content Placeholder 2"/>
          <p:cNvSpPr>
            <a:spLocks noGrp="1"/>
          </p:cNvSpPr>
          <p:nvPr>
            <p:ph idx="1"/>
          </p:nvPr>
        </p:nvSpPr>
        <p:spPr>
          <a:xfrm>
            <a:off x="990600" y="1447800"/>
            <a:ext cx="8153400" cy="1981200"/>
          </a:xfrm>
        </p:spPr>
        <p:txBody>
          <a:bodyPr numCol="2">
            <a:noAutofit/>
          </a:bodyPr>
          <a:lstStyle/>
          <a:p>
            <a:pPr marL="658368" lvl="2" indent="0">
              <a:spcBef>
                <a:spcPts val="1200"/>
              </a:spcBef>
              <a:buNone/>
            </a:pPr>
            <a:r>
              <a:rPr lang="en-US" sz="2800" b="1" dirty="0" smtClean="0">
                <a:solidFill>
                  <a:srgbClr val="7030A0"/>
                </a:solidFill>
                <a:effectLst>
                  <a:outerShdw blurRad="38100" dist="38100" dir="2700000" algn="tl">
                    <a:srgbClr val="000000">
                      <a:alpha val="43137"/>
                    </a:srgbClr>
                  </a:outerShdw>
                </a:effectLst>
              </a:rPr>
              <a:t>Purple</a:t>
            </a:r>
          </a:p>
          <a:p>
            <a:pPr marL="658368" lvl="2" indent="0">
              <a:spcBef>
                <a:spcPts val="1200"/>
              </a:spcBef>
              <a:buNone/>
            </a:pPr>
            <a:r>
              <a:rPr lang="en-US" sz="2800" b="1" dirty="0">
                <a:solidFill>
                  <a:schemeClr val="accent4"/>
                </a:solidFill>
                <a:effectLst>
                  <a:outerShdw blurRad="38100" dist="38100" dir="2700000" algn="tl">
                    <a:srgbClr val="000000">
                      <a:alpha val="43137"/>
                    </a:srgbClr>
                  </a:outerShdw>
                </a:effectLst>
              </a:rPr>
              <a:t>Green</a:t>
            </a:r>
          </a:p>
          <a:p>
            <a:pPr marL="658368" lvl="2" indent="0">
              <a:spcBef>
                <a:spcPts val="1200"/>
              </a:spcBef>
              <a:buNone/>
            </a:pPr>
            <a:r>
              <a:rPr lang="en-US" sz="2800" b="1" dirty="0" smtClean="0">
                <a:solidFill>
                  <a:srgbClr val="FF33CC"/>
                </a:solidFill>
                <a:effectLst>
                  <a:outerShdw blurRad="38100" dist="38100" dir="2700000" algn="tl">
                    <a:srgbClr val="000000">
                      <a:alpha val="43137"/>
                    </a:srgbClr>
                  </a:outerShdw>
                </a:effectLst>
              </a:rPr>
              <a:t>Pink</a:t>
            </a:r>
          </a:p>
          <a:p>
            <a:pPr marL="658368" lvl="2" indent="0">
              <a:spcBef>
                <a:spcPts val="1200"/>
              </a:spcBef>
              <a:buNone/>
            </a:pPr>
            <a:r>
              <a:rPr lang="en-US" sz="2800" b="1" dirty="0" smtClean="0">
                <a:solidFill>
                  <a:srgbClr val="FFFF00"/>
                </a:solidFill>
                <a:effectLst>
                  <a:outerShdw blurRad="38100" dist="38100" dir="2700000" algn="tl">
                    <a:srgbClr val="000000">
                      <a:alpha val="43137"/>
                    </a:srgbClr>
                  </a:outerShdw>
                </a:effectLst>
              </a:rPr>
              <a:t>Yellow</a:t>
            </a:r>
          </a:p>
          <a:p>
            <a:pPr marL="658368" lvl="2" indent="0">
              <a:spcBef>
                <a:spcPts val="1200"/>
              </a:spcBef>
              <a:buNone/>
            </a:pPr>
            <a:r>
              <a:rPr lang="en-US" sz="2800" b="1" dirty="0" smtClean="0">
                <a:solidFill>
                  <a:schemeClr val="accent5">
                    <a:lumMod val="60000"/>
                    <a:lumOff val="40000"/>
                  </a:schemeClr>
                </a:solidFill>
                <a:effectLst>
                  <a:outerShdw blurRad="38100" dist="38100" dir="2700000" algn="tl">
                    <a:srgbClr val="000000">
                      <a:alpha val="43137"/>
                    </a:srgbClr>
                  </a:outerShdw>
                </a:effectLst>
              </a:rPr>
              <a:t>Orange</a:t>
            </a:r>
          </a:p>
          <a:p>
            <a:endParaRPr lang="en-US" dirty="0"/>
          </a:p>
        </p:txBody>
      </p:sp>
      <p:sp>
        <p:nvSpPr>
          <p:cNvPr id="4" name="Content Placeholder 2"/>
          <p:cNvSpPr txBox="1">
            <a:spLocks/>
          </p:cNvSpPr>
          <p:nvPr/>
        </p:nvSpPr>
        <p:spPr>
          <a:xfrm>
            <a:off x="1066800" y="3276600"/>
            <a:ext cx="7943088" cy="3276600"/>
          </a:xfrm>
          <a:prstGeom prst="rect">
            <a:avLst/>
          </a:prstGeom>
        </p:spPr>
        <p:txBody>
          <a:bodyPr>
            <a:norm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Victim envelopes will be labeled, e.g.:</a:t>
            </a:r>
          </a:p>
          <a:p>
            <a:pPr marL="822960" lvl="1" indent="-283464">
              <a:spcBef>
                <a:spcPts val="600"/>
              </a:spcBef>
              <a:buClr>
                <a:schemeClr val="accent1"/>
              </a:buClr>
              <a:buSzPct val="80000"/>
              <a:buFont typeface="Wingdings 2"/>
              <a:buChar char=""/>
            </a:pPr>
            <a:r>
              <a:rPr lang="en-US" sz="3200" b="1" dirty="0" smtClean="0">
                <a:solidFill>
                  <a:schemeClr val="accent5">
                    <a:lumMod val="60000"/>
                    <a:lumOff val="40000"/>
                  </a:schemeClr>
                </a:solidFill>
                <a:effectLst>
                  <a:outerShdw blurRad="38100" dist="38100" dir="2700000" algn="tl">
                    <a:srgbClr val="000000">
                      <a:alpha val="43137"/>
                    </a:srgbClr>
                  </a:outerShdw>
                </a:effectLst>
              </a:rPr>
              <a:t>Do not open until after 20 minutes in ED</a:t>
            </a:r>
          </a:p>
          <a:p>
            <a:pPr marL="822960" lvl="1" indent="-283464">
              <a:spcBef>
                <a:spcPts val="600"/>
              </a:spcBef>
              <a:buClr>
                <a:schemeClr val="accent1"/>
              </a:buClr>
              <a:buSzPct val="80000"/>
              <a:buFont typeface="Wingdings 2"/>
              <a:buChar char=""/>
            </a:pPr>
            <a:r>
              <a:rPr lang="en-US" sz="3200" b="1" dirty="0" smtClean="0">
                <a:solidFill>
                  <a:srgbClr val="7030A0"/>
                </a:solidFill>
                <a:effectLst>
                  <a:outerShdw blurRad="38100" dist="38100" dir="2700000" algn="tl">
                    <a:srgbClr val="000000">
                      <a:alpha val="43137"/>
                    </a:srgbClr>
                  </a:outerShdw>
                </a:effectLst>
              </a:rPr>
              <a:t>Do not open until patient is in OR</a:t>
            </a:r>
            <a:endParaRPr lang="en-US" sz="3200" b="1" u="sng" dirty="0" smtClean="0">
              <a:solidFill>
                <a:srgbClr val="7030A0"/>
              </a:solidFill>
              <a:effectLst>
                <a:outerShdw blurRad="38100" dist="38100" dir="2700000" algn="tl">
                  <a:srgbClr val="000000">
                    <a:alpha val="43137"/>
                  </a:srgbClr>
                </a:outerShdw>
              </a:effectLst>
            </a:endParaRPr>
          </a:p>
          <a:p>
            <a:pPr marL="822960" lvl="1" indent="-283464">
              <a:spcBef>
                <a:spcPts val="600"/>
              </a:spcBef>
              <a:buClr>
                <a:schemeClr val="accent1"/>
              </a:buClr>
              <a:buSzPct val="80000"/>
              <a:buFont typeface="Wingdings 2"/>
              <a:buChar char=""/>
            </a:pPr>
            <a:endParaRPr lang="en-US" sz="3200" b="1" u="sng" dirty="0" smtClean="0"/>
          </a:p>
        </p:txBody>
      </p:sp>
      <p:pic>
        <p:nvPicPr>
          <p:cNvPr id="6" name="~PP1215.WAV">
            <a:hlinkClick r:id="" action="ppaction://media"/>
          </p:cNvPr>
          <p:cNvPicPr>
            <a:picLocks noRot="1" noChangeAspect="1"/>
          </p:cNvPicPr>
          <p:nvPr>
            <a:wavAudioFile r:embed="rId1" name="~PP1215.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475039871"/>
      </p:ext>
    </p:extLst>
  </p:cSld>
  <p:clrMapOvr>
    <a:masterClrMapping/>
  </p:clrMapOvr>
  <p:transition advTm="21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Labs and Imaging</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85440" y="4191000"/>
            <a:ext cx="6611273" cy="2191056"/>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14016" y="1447800"/>
            <a:ext cx="6849431" cy="2886478"/>
          </a:xfrm>
          <a:prstGeom prst="rect">
            <a:avLst/>
          </a:prstGeom>
          <a:effectLst>
            <a:outerShdw blurRad="50800" dist="38100" dir="5400000" algn="t" rotWithShape="0">
              <a:prstClr val="black">
                <a:alpha val="40000"/>
              </a:prstClr>
            </a:outerShdw>
          </a:effectLst>
        </p:spPr>
      </p:pic>
      <p:pic>
        <p:nvPicPr>
          <p:cNvPr id="7" name="~PP1963.WAV">
            <a:hlinkClick r:id="" action="ppaction://media"/>
          </p:cNvPr>
          <p:cNvPicPr>
            <a:picLocks noRot="1" noChangeAspect="1"/>
          </p:cNvPicPr>
          <p:nvPr>
            <a:wavAudioFile r:embed="rId1" name="~PP196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742422724"/>
      </p:ext>
    </p:extLst>
  </p:cSld>
  <p:clrMapOvr>
    <a:masterClrMapping/>
  </p:clrMapOvr>
  <p:transition advTm="33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403" r="50523" b="77024"/>
          <a:stretch/>
        </p:blipFill>
        <p:spPr bwMode="auto">
          <a:xfrm>
            <a:off x="1581149" y="5179902"/>
            <a:ext cx="1724025" cy="87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219200" y="1447800"/>
            <a:ext cx="3429000" cy="4801314"/>
          </a:xfrm>
          <a:prstGeom prst="rect">
            <a:avLst/>
          </a:prstGeom>
          <a:solidFill>
            <a:schemeClr val="bg1"/>
          </a:solidFill>
          <a:ln>
            <a:solidFill>
              <a:schemeClr val="tx1"/>
            </a:solidFill>
          </a:ln>
        </p:spPr>
        <p:txBody>
          <a:bodyPr wrap="square" rtlCol="0">
            <a:spAutoFit/>
          </a:bodyPr>
          <a:lstStyle/>
          <a:p>
            <a:r>
              <a:rPr lang="en-US" dirty="0" smtClean="0"/>
              <a:t>Dawn of a New Day</a:t>
            </a:r>
          </a:p>
          <a:p>
            <a:r>
              <a:rPr lang="en-US" dirty="0" smtClean="0"/>
              <a:t>Pt. Name</a:t>
            </a:r>
          </a:p>
          <a:p>
            <a:r>
              <a:rPr lang="en-US" dirty="0" smtClean="0"/>
              <a:t>Pt.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Title 1"/>
          <p:cNvSpPr>
            <a:spLocks noGrp="1"/>
          </p:cNvSpPr>
          <p:nvPr>
            <p:ph type="title"/>
          </p:nvPr>
        </p:nvSpPr>
        <p:spPr>
          <a:xfrm>
            <a:off x="990600" y="274638"/>
            <a:ext cx="8153400" cy="1143000"/>
          </a:xfrm>
        </p:spPr>
        <p:txBody>
          <a:bodyPr/>
          <a:lstStyle/>
          <a:p>
            <a:r>
              <a:rPr lang="en-US" b="1" dirty="0" smtClean="0"/>
              <a:t>Labelling</a:t>
            </a:r>
            <a:endParaRPr lang="en-US" b="1"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200" y="1371600"/>
            <a:ext cx="3638538" cy="4705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403" r="50523" b="77024"/>
          <a:stretch/>
        </p:blipFill>
        <p:spPr bwMode="auto">
          <a:xfrm>
            <a:off x="5105399" y="1578769"/>
            <a:ext cx="1724025" cy="87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0486" r="50524" b="40890"/>
          <a:stretch/>
        </p:blipFill>
        <p:spPr bwMode="auto">
          <a:xfrm>
            <a:off x="5105399" y="3276600"/>
            <a:ext cx="1724026" cy="876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5105399" y="1578769"/>
            <a:ext cx="1724025" cy="646331"/>
          </a:xfrm>
          <a:prstGeom prst="rect">
            <a:avLst/>
          </a:prstGeom>
          <a:noFill/>
        </p:spPr>
        <p:txBody>
          <a:bodyPr wrap="square" rtlCol="0">
            <a:spAutoFit/>
          </a:bodyPr>
          <a:lstStyle/>
          <a:p>
            <a:r>
              <a:rPr lang="en-US" dirty="0" smtClean="0"/>
              <a:t>Tourniquet</a:t>
            </a:r>
          </a:p>
          <a:p>
            <a:r>
              <a:rPr lang="en-US" dirty="0" smtClean="0"/>
              <a:t>Time:________</a:t>
            </a:r>
            <a:endParaRPr lang="en-US" dirty="0"/>
          </a:p>
        </p:txBody>
      </p:sp>
      <p:sp>
        <p:nvSpPr>
          <p:cNvPr id="12" name="TextBox 11"/>
          <p:cNvSpPr txBox="1"/>
          <p:nvPr/>
        </p:nvSpPr>
        <p:spPr>
          <a:xfrm>
            <a:off x="5105399" y="3302794"/>
            <a:ext cx="1724025" cy="923330"/>
          </a:xfrm>
          <a:prstGeom prst="rect">
            <a:avLst/>
          </a:prstGeom>
          <a:noFill/>
        </p:spPr>
        <p:txBody>
          <a:bodyPr wrap="square" rtlCol="0">
            <a:spAutoFit/>
          </a:bodyPr>
          <a:lstStyle/>
          <a:p>
            <a:r>
              <a:rPr lang="en-US" dirty="0" smtClean="0"/>
              <a:t>IV Start</a:t>
            </a:r>
            <a:endParaRPr lang="en-US" dirty="0"/>
          </a:p>
          <a:p>
            <a:r>
              <a:rPr lang="en-US" dirty="0"/>
              <a:t>Time:________</a:t>
            </a:r>
          </a:p>
          <a:p>
            <a:endParaRPr lang="en-US" dirty="0"/>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403" r="50523" b="77024"/>
          <a:stretch/>
        </p:blipFill>
        <p:spPr bwMode="auto">
          <a:xfrm>
            <a:off x="1295400" y="2478882"/>
            <a:ext cx="1724025" cy="87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403" r="50523" b="77024"/>
          <a:stretch/>
        </p:blipFill>
        <p:spPr bwMode="auto">
          <a:xfrm>
            <a:off x="1281112" y="3607594"/>
            <a:ext cx="1724025" cy="87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Box 13"/>
          <p:cNvSpPr txBox="1"/>
          <p:nvPr/>
        </p:nvSpPr>
        <p:spPr>
          <a:xfrm>
            <a:off x="1262062" y="3607594"/>
            <a:ext cx="1724025" cy="646331"/>
          </a:xfrm>
          <a:prstGeom prst="rect">
            <a:avLst/>
          </a:prstGeom>
          <a:noFill/>
        </p:spPr>
        <p:txBody>
          <a:bodyPr wrap="square" rtlCol="0">
            <a:spAutoFit/>
          </a:bodyPr>
          <a:lstStyle/>
          <a:p>
            <a:r>
              <a:rPr lang="en-US" dirty="0" smtClean="0"/>
              <a:t>Chest Tube</a:t>
            </a:r>
          </a:p>
          <a:p>
            <a:r>
              <a:rPr lang="en-US" dirty="0" smtClean="0"/>
              <a:t>Time:________</a:t>
            </a:r>
            <a:endParaRPr lang="en-US" dirty="0"/>
          </a:p>
        </p:txBody>
      </p:sp>
      <p:sp>
        <p:nvSpPr>
          <p:cNvPr id="15" name="TextBox 14"/>
          <p:cNvSpPr txBox="1"/>
          <p:nvPr/>
        </p:nvSpPr>
        <p:spPr>
          <a:xfrm>
            <a:off x="1295400" y="2478882"/>
            <a:ext cx="1724025" cy="646331"/>
          </a:xfrm>
          <a:prstGeom prst="rect">
            <a:avLst/>
          </a:prstGeom>
          <a:noFill/>
        </p:spPr>
        <p:txBody>
          <a:bodyPr wrap="square" rtlCol="0">
            <a:spAutoFit/>
          </a:bodyPr>
          <a:lstStyle/>
          <a:p>
            <a:r>
              <a:rPr lang="en-US" dirty="0" smtClean="0"/>
              <a:t>FAST Exam</a:t>
            </a:r>
          </a:p>
          <a:p>
            <a:r>
              <a:rPr lang="en-US" dirty="0" smtClean="0"/>
              <a:t>Time:________</a:t>
            </a:r>
            <a:endParaRPr lang="en-US" dirty="0"/>
          </a:p>
        </p:txBody>
      </p:sp>
      <p:sp>
        <p:nvSpPr>
          <p:cNvPr id="16" name="TextBox 15"/>
          <p:cNvSpPr txBox="1"/>
          <p:nvPr/>
        </p:nvSpPr>
        <p:spPr>
          <a:xfrm>
            <a:off x="1619250" y="5198445"/>
            <a:ext cx="1724025" cy="646331"/>
          </a:xfrm>
          <a:prstGeom prst="rect">
            <a:avLst/>
          </a:prstGeom>
          <a:noFill/>
        </p:spPr>
        <p:txBody>
          <a:bodyPr wrap="square" rtlCol="0">
            <a:spAutoFit/>
          </a:bodyPr>
          <a:lstStyle/>
          <a:p>
            <a:r>
              <a:rPr lang="en-US" dirty="0" smtClean="0"/>
              <a:t>Packed RBCs</a:t>
            </a:r>
          </a:p>
          <a:p>
            <a:r>
              <a:rPr lang="en-US" dirty="0" smtClean="0"/>
              <a:t>Time:________</a:t>
            </a:r>
            <a:endParaRPr lang="en-US" dirty="0"/>
          </a:p>
        </p:txBody>
      </p:sp>
      <p:pic>
        <p:nvPicPr>
          <p:cNvPr id="18" name="~PP244.WAV">
            <a:hlinkClick r:id="" action="ppaction://media"/>
          </p:cNvPr>
          <p:cNvPicPr>
            <a:picLocks noRot="1" noChangeAspect="1"/>
          </p:cNvPicPr>
          <p:nvPr>
            <a:wavAudioFile r:embed="rId2" name="~PP244.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p14="http://schemas.microsoft.com/office/powerpoint/2010/main" xmlns="" val="212647749"/>
      </p:ext>
    </p:extLst>
  </p:cSld>
  <p:clrMapOvr>
    <a:masterClrMapping/>
  </p:clrMapOvr>
  <p:transition advTm="5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1.48148E-6 L -0.41093 0.09491 " pathEditMode="relative" rAng="0" ptsTypes="AA">
                                      <p:cBhvr>
                                        <p:cTn id="16" dur="2000" fill="hold"/>
                                        <p:tgtEl>
                                          <p:spTgt spid="8"/>
                                        </p:tgtEl>
                                        <p:attrNameLst>
                                          <p:attrName>ppt_x</p:attrName>
                                          <p:attrName>ppt_y</p:attrName>
                                        </p:attrNameLst>
                                      </p:cBhvr>
                                      <p:rCtr x="-20556" y="4745"/>
                                    </p:animMotion>
                                  </p:childTnLst>
                                </p:cTn>
                              </p:par>
                              <p:par>
                                <p:cTn id="17" presetID="6" presetClass="emph" presetSubtype="0" fill="hold" nodeType="withEffect">
                                  <p:stCondLst>
                                    <p:cond delay="0"/>
                                  </p:stCondLst>
                                  <p:childTnLst>
                                    <p:animScale>
                                      <p:cBhvr>
                                        <p:cTn id="18" dur="2000" fill="hold"/>
                                        <p:tgtEl>
                                          <p:spTgt spid="8"/>
                                        </p:tgtEl>
                                      </p:cBhvr>
                                      <p:by x="50000" y="50000"/>
                                    </p:animScale>
                                  </p:childTnLst>
                                </p:cTn>
                              </p:par>
                              <p:par>
                                <p:cTn id="19" presetID="42" presetClass="path" presetSubtype="0" accel="50000" decel="50000" fill="hold" grpId="0" nodeType="withEffect">
                                  <p:stCondLst>
                                    <p:cond delay="0"/>
                                  </p:stCondLst>
                                  <p:childTnLst>
                                    <p:animMotion origin="layout" path="M -4.16667E-6 4.07407E-6 L -0.41093 0.10949 " pathEditMode="relative" rAng="0" ptsTypes="AA">
                                      <p:cBhvr>
                                        <p:cTn id="20" dur="2000" fill="hold"/>
                                        <p:tgtEl>
                                          <p:spTgt spid="5"/>
                                        </p:tgtEl>
                                        <p:attrNameLst>
                                          <p:attrName>ppt_x</p:attrName>
                                          <p:attrName>ppt_y</p:attrName>
                                        </p:attrNameLst>
                                      </p:cBhvr>
                                      <p:rCtr x="-20556" y="5463"/>
                                    </p:animMotion>
                                  </p:childTnLst>
                                </p:cTn>
                              </p:par>
                              <p:par>
                                <p:cTn id="21" presetID="6" presetClass="emph" presetSubtype="0" fill="hold" grpId="1" nodeType="withEffect">
                                  <p:stCondLst>
                                    <p:cond delay="0"/>
                                  </p:stCondLst>
                                  <p:childTnLst>
                                    <p:animScale>
                                      <p:cBhvr>
                                        <p:cTn id="22" dur="2000" fill="hold"/>
                                        <p:tgtEl>
                                          <p:spTgt spid="5"/>
                                        </p:tgtEl>
                                      </p:cBhvr>
                                      <p:by x="50000" y="50000"/>
                                    </p:animScale>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3.33333E-6 L -0.4276 -0.06389 " pathEditMode="relative" rAng="0" ptsTypes="AA">
                                      <p:cBhvr>
                                        <p:cTn id="26" dur="2000" fill="hold"/>
                                        <p:tgtEl>
                                          <p:spTgt spid="9"/>
                                        </p:tgtEl>
                                        <p:attrNameLst>
                                          <p:attrName>ppt_x</p:attrName>
                                          <p:attrName>ppt_y</p:attrName>
                                        </p:attrNameLst>
                                      </p:cBhvr>
                                      <p:rCtr x="-21389" y="-3194"/>
                                    </p:animMotion>
                                  </p:childTnLst>
                                </p:cTn>
                              </p:par>
                              <p:par>
                                <p:cTn id="27" presetID="6" presetClass="emph" presetSubtype="0" fill="hold" nodeType="withEffect">
                                  <p:stCondLst>
                                    <p:cond delay="0"/>
                                  </p:stCondLst>
                                  <p:childTnLst>
                                    <p:animScale>
                                      <p:cBhvr>
                                        <p:cTn id="28" dur="2000" fill="hold"/>
                                        <p:tgtEl>
                                          <p:spTgt spid="9"/>
                                        </p:tgtEl>
                                      </p:cBhvr>
                                      <p:by x="50000" y="50000"/>
                                    </p:animScale>
                                  </p:childTnLst>
                                </p:cTn>
                              </p:par>
                              <p:par>
                                <p:cTn id="29" presetID="42" presetClass="path" presetSubtype="0" accel="50000" decel="50000" fill="hold" grpId="0" nodeType="withEffect">
                                  <p:stCondLst>
                                    <p:cond delay="0"/>
                                  </p:stCondLst>
                                  <p:childTnLst>
                                    <p:animMotion origin="layout" path="M -4.16667E-6 5.22906E-7 L -0.4276 -0.05299 " pathEditMode="relative" rAng="0" ptsTypes="AA">
                                      <p:cBhvr>
                                        <p:cTn id="30" dur="2000" fill="hold"/>
                                        <p:tgtEl>
                                          <p:spTgt spid="12"/>
                                        </p:tgtEl>
                                        <p:attrNameLst>
                                          <p:attrName>ppt_x</p:attrName>
                                          <p:attrName>ppt_y</p:attrName>
                                        </p:attrNameLst>
                                      </p:cBhvr>
                                      <p:rCtr x="-21389" y="-2661"/>
                                    </p:animMotion>
                                  </p:childTnLst>
                                </p:cTn>
                              </p:par>
                              <p:par>
                                <p:cTn id="31" presetID="6" presetClass="emph" presetSubtype="0" fill="hold" grpId="1" nodeType="withEffect">
                                  <p:stCondLst>
                                    <p:cond delay="0"/>
                                  </p:stCondLst>
                                  <p:childTnLst>
                                    <p:animScale>
                                      <p:cBhvr>
                                        <p:cTn id="32" dur="2000" fill="hold"/>
                                        <p:tgtEl>
                                          <p:spTgt spid="12"/>
                                        </p:tgtEl>
                                      </p:cBhvr>
                                      <p:by x="50000" y="50000"/>
                                    </p:animScale>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16667E-6 -1.48148E-6 L -0.41093 0.09491 " pathEditMode="relative" rAng="0" ptsTypes="AA">
                                      <p:cBhvr>
                                        <p:cTn id="36" dur="2000" fill="hold"/>
                                        <p:tgtEl>
                                          <p:spTgt spid="11"/>
                                        </p:tgtEl>
                                        <p:attrNameLst>
                                          <p:attrName>ppt_x</p:attrName>
                                          <p:attrName>ppt_y</p:attrName>
                                        </p:attrNameLst>
                                      </p:cBhvr>
                                      <p:rCtr x="-20556" y="4745"/>
                                    </p:animMotion>
                                  </p:childTnLst>
                                </p:cTn>
                              </p:par>
                              <p:par>
                                <p:cTn id="37" presetID="6" presetClass="emph" presetSubtype="0" fill="hold" nodeType="withEffect">
                                  <p:stCondLst>
                                    <p:cond delay="0"/>
                                  </p:stCondLst>
                                  <p:childTnLst>
                                    <p:animScale>
                                      <p:cBhvr>
                                        <p:cTn id="38" dur="2000" fill="hold"/>
                                        <p:tgtEl>
                                          <p:spTgt spid="11"/>
                                        </p:tgtEl>
                                      </p:cBhvr>
                                      <p:by x="50000" y="50000"/>
                                    </p:animScale>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6 -1.48148E-6 L -0.41093 0.09491 " pathEditMode="relative" rAng="0" ptsTypes="AA">
                                      <p:cBhvr>
                                        <p:cTn id="42" dur="2000" fill="hold"/>
                                        <p:tgtEl>
                                          <p:spTgt spid="13"/>
                                        </p:tgtEl>
                                        <p:attrNameLst>
                                          <p:attrName>ppt_x</p:attrName>
                                          <p:attrName>ppt_y</p:attrName>
                                        </p:attrNameLst>
                                      </p:cBhvr>
                                      <p:rCtr x="-20556" y="4745"/>
                                    </p:animMotion>
                                  </p:childTnLst>
                                </p:cTn>
                              </p:par>
                              <p:par>
                                <p:cTn id="43" presetID="6" presetClass="emph" presetSubtype="0" fill="hold" nodeType="withEffect">
                                  <p:stCondLst>
                                    <p:cond delay="0"/>
                                  </p:stCondLst>
                                  <p:childTnLst>
                                    <p:animScale>
                                      <p:cBhvr>
                                        <p:cTn id="44" dur="2000" fill="hold"/>
                                        <p:tgtEl>
                                          <p:spTgt spid="13"/>
                                        </p:tgtEl>
                                      </p:cBhvr>
                                      <p:by x="50000" y="50000"/>
                                    </p:animScale>
                                  </p:childTnLst>
                                </p:cTn>
                              </p:par>
                              <p:par>
                                <p:cTn id="45" presetID="42" presetClass="path" presetSubtype="0" accel="50000" decel="50000" fill="hold" grpId="0" nodeType="withEffect">
                                  <p:stCondLst>
                                    <p:cond delay="0"/>
                                  </p:stCondLst>
                                  <p:childTnLst>
                                    <p:animMotion origin="layout" path="M -4.16667E-6 4.07407E-6 L -0.41093 0.10949 " pathEditMode="relative" rAng="0" ptsTypes="AA">
                                      <p:cBhvr>
                                        <p:cTn id="46" dur="2000" fill="hold"/>
                                        <p:tgtEl>
                                          <p:spTgt spid="14"/>
                                        </p:tgtEl>
                                        <p:attrNameLst>
                                          <p:attrName>ppt_x</p:attrName>
                                          <p:attrName>ppt_y</p:attrName>
                                        </p:attrNameLst>
                                      </p:cBhvr>
                                      <p:rCtr x="-20556" y="5463"/>
                                    </p:animMotion>
                                  </p:childTnLst>
                                </p:cTn>
                              </p:par>
                              <p:par>
                                <p:cTn id="47" presetID="6" presetClass="emph" presetSubtype="0" fill="hold" grpId="1" nodeType="withEffect">
                                  <p:stCondLst>
                                    <p:cond delay="0"/>
                                  </p:stCondLst>
                                  <p:childTnLst>
                                    <p:animScale>
                                      <p:cBhvr>
                                        <p:cTn id="48" dur="2000" fill="hold"/>
                                        <p:tgtEl>
                                          <p:spTgt spid="14"/>
                                        </p:tgtEl>
                                      </p:cBhvr>
                                      <p:by x="50000" y="50000"/>
                                    </p:animScale>
                                  </p:childTnLst>
                                </p:cTn>
                              </p:par>
                              <p:par>
                                <p:cTn id="49" presetID="42" presetClass="path" presetSubtype="0" accel="50000" decel="50000" fill="hold" grpId="0" nodeType="withEffect">
                                  <p:stCondLst>
                                    <p:cond delay="0"/>
                                  </p:stCondLst>
                                  <p:childTnLst>
                                    <p:animMotion origin="layout" path="M -4.16667E-6 4.07407E-6 L -0.41093 0.10949 " pathEditMode="relative" rAng="0" ptsTypes="AA">
                                      <p:cBhvr>
                                        <p:cTn id="50" dur="2000" fill="hold"/>
                                        <p:tgtEl>
                                          <p:spTgt spid="15"/>
                                        </p:tgtEl>
                                        <p:attrNameLst>
                                          <p:attrName>ppt_x</p:attrName>
                                          <p:attrName>ppt_y</p:attrName>
                                        </p:attrNameLst>
                                      </p:cBhvr>
                                      <p:rCtr x="-20556" y="5463"/>
                                    </p:animMotion>
                                  </p:childTnLst>
                                </p:cTn>
                              </p:par>
                              <p:par>
                                <p:cTn id="51" presetID="6" presetClass="emph" presetSubtype="0" fill="hold" grpId="1" nodeType="withEffect">
                                  <p:stCondLst>
                                    <p:cond delay="0"/>
                                  </p:stCondLst>
                                  <p:childTnLst>
                                    <p:animScale>
                                      <p:cBhvr>
                                        <p:cTn id="52" dur="2000" fill="hold"/>
                                        <p:tgtEl>
                                          <p:spTgt spid="15"/>
                                        </p:tgtEl>
                                      </p:cBhvr>
                                      <p:by x="50000" y="50000"/>
                                    </p:animScale>
                                  </p:childTnLst>
                                </p:cTn>
                              </p:par>
                              <p:par>
                                <p:cTn id="53" presetID="42" presetClass="path" presetSubtype="0" accel="50000" decel="50000" fill="hold" grpId="0" nodeType="withEffect">
                                  <p:stCondLst>
                                    <p:cond delay="0"/>
                                  </p:stCondLst>
                                  <p:childTnLst>
                                    <p:animMotion origin="layout" path="M -4.16667E-6 4.07407E-6 L -0.41093 0.10949 " pathEditMode="relative" rAng="0" ptsTypes="AA">
                                      <p:cBhvr>
                                        <p:cTn id="54" dur="2000" fill="hold"/>
                                        <p:tgtEl>
                                          <p:spTgt spid="16"/>
                                        </p:tgtEl>
                                        <p:attrNameLst>
                                          <p:attrName>ppt_x</p:attrName>
                                          <p:attrName>ppt_y</p:attrName>
                                        </p:attrNameLst>
                                      </p:cBhvr>
                                      <p:rCtr x="-20556" y="5463"/>
                                    </p:animMotion>
                                  </p:childTnLst>
                                </p:cTn>
                              </p:par>
                              <p:par>
                                <p:cTn id="55" presetID="6" presetClass="emph" presetSubtype="0" fill="hold" grpId="1" nodeType="withEffect">
                                  <p:stCondLst>
                                    <p:cond delay="0"/>
                                  </p:stCondLst>
                                  <p:childTnLst>
                                    <p:animScale>
                                      <p:cBhvr>
                                        <p:cTn id="56" dur="2000" fill="hold"/>
                                        <p:tgtEl>
                                          <p:spTgt spid="16"/>
                                        </p:tgtEl>
                                      </p:cBhvr>
                                      <p:by x="50000" y="50000"/>
                                    </p:animScale>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4.16667E-6 -1.48148E-6 L -0.41093 0.09491 " pathEditMode="relative" rAng="0" ptsTypes="AA">
                                      <p:cBhvr>
                                        <p:cTn id="60" dur="2000" fill="hold"/>
                                        <p:tgtEl>
                                          <p:spTgt spid="17"/>
                                        </p:tgtEl>
                                        <p:attrNameLst>
                                          <p:attrName>ppt_x</p:attrName>
                                          <p:attrName>ppt_y</p:attrName>
                                        </p:attrNameLst>
                                      </p:cBhvr>
                                      <p:rCtr x="-20556" y="4745"/>
                                    </p:animMotion>
                                  </p:childTnLst>
                                </p:cTn>
                              </p:par>
                              <p:par>
                                <p:cTn id="61" presetID="6" presetClass="emph" presetSubtype="0" fill="hold" nodeType="withEffect">
                                  <p:stCondLst>
                                    <p:cond delay="0"/>
                                  </p:stCondLst>
                                  <p:childTnLst>
                                    <p:animScale>
                                      <p:cBhvr>
                                        <p:cTn id="62"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3"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2" grpId="0" animBg="1"/>
      <p:bldP spid="5" grpId="0"/>
      <p:bldP spid="5" grpId="1"/>
      <p:bldP spid="12" grpId="0"/>
      <p:bldP spid="12" grpId="1"/>
      <p:bldP spid="14" grpId="0"/>
      <p:bldP spid="14" grpId="1"/>
      <p:bldP spid="15" grpId="0"/>
      <p:bldP spid="15" grpId="1"/>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OR Cards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xmlns="" val="1050567985"/>
              </p:ext>
            </p:extLst>
          </p:nvPr>
        </p:nvGraphicFramePr>
        <p:xfrm>
          <a:off x="1828800" y="1219200"/>
          <a:ext cx="6400800" cy="5575554"/>
        </p:xfrm>
        <a:graphic>
          <a:graphicData uri="http://schemas.openxmlformats.org/drawingml/2006/table">
            <a:tbl>
              <a:tblPr firstRow="1" firstCol="1" bandRow="1">
                <a:tableStyleId>{5C22544A-7EE6-4342-B048-85BDC9FD1C3A}</a:tableStyleId>
              </a:tblPr>
              <a:tblGrid>
                <a:gridCol w="3200400"/>
                <a:gridCol w="3200400"/>
              </a:tblGrid>
              <a:tr h="4800600">
                <a:tc>
                  <a:txBody>
                    <a:bodyPr/>
                    <a:lstStyle/>
                    <a:p>
                      <a:pPr marL="0" marR="0" algn="l">
                        <a:lnSpc>
                          <a:spcPct val="115000"/>
                        </a:lnSpc>
                        <a:spcBef>
                          <a:spcPts val="0"/>
                        </a:spcBef>
                        <a:spcAft>
                          <a:spcPts val="0"/>
                        </a:spcAft>
                      </a:pPr>
                      <a:r>
                        <a:rPr lang="en-US" sz="900" dirty="0">
                          <a:solidFill>
                            <a:schemeClr val="tx1"/>
                          </a:solidFill>
                          <a:effectLst/>
                        </a:rPr>
                        <a:t>[Patient Name]</a:t>
                      </a:r>
                      <a:endParaRPr lang="en-US" sz="700" dirty="0">
                        <a:solidFill>
                          <a:schemeClr val="tx1"/>
                        </a:solidFill>
                        <a:effectLst/>
                      </a:endParaRPr>
                    </a:p>
                    <a:p>
                      <a:pPr marL="0" marR="0" algn="l">
                        <a:lnSpc>
                          <a:spcPct val="115000"/>
                        </a:lnSpc>
                        <a:spcBef>
                          <a:spcPts val="0"/>
                        </a:spcBef>
                        <a:spcAft>
                          <a:spcPts val="600"/>
                        </a:spcAft>
                      </a:pPr>
                      <a:r>
                        <a:rPr lang="en-US" sz="900" dirty="0">
                          <a:solidFill>
                            <a:schemeClr val="tx1"/>
                          </a:solidFill>
                          <a:effectLst/>
                        </a:rPr>
                        <a:t>[Reference #]</a:t>
                      </a:r>
                      <a:endParaRPr lang="en-US" sz="700" dirty="0">
                        <a:solidFill>
                          <a:schemeClr val="tx1"/>
                        </a:solidFill>
                        <a:effectLst/>
                      </a:endParaRPr>
                    </a:p>
                    <a:p>
                      <a:pPr marL="0" marR="0" algn="l">
                        <a:lnSpc>
                          <a:spcPct val="115000"/>
                        </a:lnSpc>
                        <a:spcBef>
                          <a:spcPts val="0"/>
                        </a:spcBef>
                        <a:spcAft>
                          <a:spcPts val="600"/>
                        </a:spcAft>
                      </a:pPr>
                      <a:r>
                        <a:rPr lang="en-US" sz="700" dirty="0">
                          <a:solidFill>
                            <a:schemeClr val="tx1"/>
                          </a:solidFill>
                          <a:effectLst/>
                        </a:rPr>
                        <a:t>The purpose of this card is to help you realistically think through issues involved, including timelines, personnel availability, equipment availability, and clinical decision-making needed in a large MCI. </a:t>
                      </a:r>
                    </a:p>
                    <a:p>
                      <a:pPr marL="0" marR="0" algn="l">
                        <a:lnSpc>
                          <a:spcPct val="115000"/>
                        </a:lnSpc>
                        <a:spcBef>
                          <a:spcPts val="0"/>
                        </a:spcBef>
                        <a:spcAft>
                          <a:spcPts val="600"/>
                        </a:spcAft>
                      </a:pPr>
                      <a:r>
                        <a:rPr lang="en-US" sz="700" dirty="0">
                          <a:solidFill>
                            <a:schemeClr val="tx1"/>
                          </a:solidFill>
                          <a:effectLst/>
                        </a:rPr>
                        <a:t>P:____   BP: ____/____   R:____   SpO</a:t>
                      </a:r>
                      <a:r>
                        <a:rPr lang="en-US" sz="700" baseline="-25000" dirty="0">
                          <a:solidFill>
                            <a:schemeClr val="tx1"/>
                          </a:solidFill>
                          <a:effectLst/>
                        </a:rPr>
                        <a:t>2</a:t>
                      </a:r>
                      <a:r>
                        <a:rPr lang="en-US" sz="700" dirty="0">
                          <a:solidFill>
                            <a:schemeClr val="tx1"/>
                          </a:solidFill>
                          <a:effectLst/>
                        </a:rPr>
                        <a:t>:____ </a:t>
                      </a:r>
                    </a:p>
                    <a:p>
                      <a:pPr marL="0" marR="0" algn="l">
                        <a:lnSpc>
                          <a:spcPct val="115000"/>
                        </a:lnSpc>
                        <a:spcBef>
                          <a:spcPts val="0"/>
                        </a:spcBef>
                        <a:spcAft>
                          <a:spcPts val="1200"/>
                        </a:spcAft>
                      </a:pPr>
                      <a:r>
                        <a:rPr lang="en-US" sz="700" dirty="0">
                          <a:solidFill>
                            <a:schemeClr val="tx1"/>
                          </a:solidFill>
                          <a:effectLst/>
                        </a:rPr>
                        <a:t>GCS   –   E: ___   M:___   V:___</a:t>
                      </a:r>
                    </a:p>
                    <a:p>
                      <a:pPr marL="0" marR="0" algn="l">
                        <a:lnSpc>
                          <a:spcPct val="115000"/>
                        </a:lnSpc>
                        <a:spcBef>
                          <a:spcPts val="0"/>
                        </a:spcBef>
                        <a:spcAft>
                          <a:spcPts val="1200"/>
                        </a:spcAft>
                      </a:pPr>
                      <a:r>
                        <a:rPr lang="en-US" sz="700" dirty="0">
                          <a:solidFill>
                            <a:schemeClr val="tx1"/>
                          </a:solidFill>
                          <a:effectLst/>
                        </a:rPr>
                        <a:t>[Victim Condition]</a:t>
                      </a:r>
                    </a:p>
                    <a:p>
                      <a:pPr marL="0" marR="0" algn="l">
                        <a:lnSpc>
                          <a:spcPct val="115000"/>
                        </a:lnSpc>
                        <a:spcBef>
                          <a:spcPts val="0"/>
                        </a:spcBef>
                        <a:spcAft>
                          <a:spcPts val="600"/>
                        </a:spcAft>
                      </a:pPr>
                      <a:r>
                        <a:rPr lang="en-US" sz="700" dirty="0">
                          <a:solidFill>
                            <a:schemeClr val="tx1"/>
                          </a:solidFill>
                          <a:effectLst/>
                        </a:rPr>
                        <a:t>Priority of this patient for surgery (circle one):   High   Moderate   Low</a:t>
                      </a:r>
                    </a:p>
                    <a:p>
                      <a:pPr marL="0" marR="0" algn="l">
                        <a:lnSpc>
                          <a:spcPct val="115000"/>
                        </a:lnSpc>
                        <a:spcBef>
                          <a:spcPts val="0"/>
                        </a:spcBef>
                        <a:spcAft>
                          <a:spcPts val="600"/>
                        </a:spcAft>
                      </a:pPr>
                      <a:r>
                        <a:rPr lang="en-US" sz="700" dirty="0">
                          <a:solidFill>
                            <a:schemeClr val="tx1"/>
                          </a:solidFill>
                          <a:effectLst/>
                        </a:rPr>
                        <a:t>Time surgery started:  ___________________</a:t>
                      </a:r>
                    </a:p>
                    <a:p>
                      <a:pPr marL="0" marR="0" algn="l">
                        <a:lnSpc>
                          <a:spcPct val="115000"/>
                        </a:lnSpc>
                        <a:spcBef>
                          <a:spcPts val="0"/>
                        </a:spcBef>
                        <a:spcAft>
                          <a:spcPts val="600"/>
                        </a:spcAft>
                      </a:pPr>
                      <a:r>
                        <a:rPr lang="en-US" sz="700" dirty="0">
                          <a:solidFill>
                            <a:schemeClr val="tx1"/>
                          </a:solidFill>
                          <a:effectLst/>
                        </a:rPr>
                        <a:t>Estimated surgical end time:  _____________</a:t>
                      </a:r>
                    </a:p>
                    <a:p>
                      <a:pPr marL="0" marR="0" algn="l">
                        <a:lnSpc>
                          <a:spcPct val="115000"/>
                        </a:lnSpc>
                        <a:spcBef>
                          <a:spcPts val="0"/>
                        </a:spcBef>
                        <a:spcAft>
                          <a:spcPts val="600"/>
                        </a:spcAft>
                      </a:pPr>
                      <a:r>
                        <a:rPr lang="en-US" sz="700" dirty="0">
                          <a:solidFill>
                            <a:schemeClr val="tx1"/>
                          </a:solidFill>
                          <a:effectLst/>
                        </a:rPr>
                        <a:t>What would you anticipate is the optimal surgical procedures if this were a single victim incident:  __________________________________________________________</a:t>
                      </a:r>
                    </a:p>
                    <a:p>
                      <a:pPr marL="0" marR="0" algn="l">
                        <a:lnSpc>
                          <a:spcPct val="115000"/>
                        </a:lnSpc>
                        <a:spcBef>
                          <a:spcPts val="0"/>
                        </a:spcBef>
                        <a:spcAft>
                          <a:spcPts val="1200"/>
                        </a:spcAft>
                      </a:pPr>
                      <a:r>
                        <a:rPr lang="en-US" sz="700" dirty="0">
                          <a:solidFill>
                            <a:schemeClr val="tx1"/>
                          </a:solidFill>
                          <a:effectLst/>
                        </a:rPr>
                        <a:t>__________________________________________________________</a:t>
                      </a:r>
                    </a:p>
                    <a:p>
                      <a:pPr marL="0" marR="0" algn="l">
                        <a:lnSpc>
                          <a:spcPct val="115000"/>
                        </a:lnSpc>
                        <a:spcBef>
                          <a:spcPts val="0"/>
                        </a:spcBef>
                        <a:spcAft>
                          <a:spcPts val="600"/>
                        </a:spcAft>
                      </a:pPr>
                      <a:r>
                        <a:rPr lang="en-US" sz="700" dirty="0">
                          <a:solidFill>
                            <a:schemeClr val="tx1"/>
                          </a:solidFill>
                          <a:effectLst/>
                        </a:rPr>
                        <a:t>What surgical procedures would you opt for instead for this patient in a major mass casualty incident (MCI) with limited resources?</a:t>
                      </a:r>
                    </a:p>
                    <a:p>
                      <a:pPr marL="0" marR="0" algn="l">
                        <a:lnSpc>
                          <a:spcPct val="115000"/>
                        </a:lnSpc>
                        <a:spcBef>
                          <a:spcPts val="0"/>
                        </a:spcBef>
                        <a:spcAft>
                          <a:spcPts val="600"/>
                        </a:spcAft>
                      </a:pPr>
                      <a:r>
                        <a:rPr lang="en-US" sz="700" dirty="0">
                          <a:solidFill>
                            <a:schemeClr val="tx1"/>
                          </a:solidFill>
                          <a:effectLst/>
                        </a:rPr>
                        <a:t>__________________________________________________________</a:t>
                      </a:r>
                    </a:p>
                    <a:p>
                      <a:pPr marL="0" marR="0" algn="l">
                        <a:lnSpc>
                          <a:spcPct val="115000"/>
                        </a:lnSpc>
                        <a:spcBef>
                          <a:spcPts val="0"/>
                        </a:spcBef>
                        <a:spcAft>
                          <a:spcPts val="1200"/>
                        </a:spcAft>
                      </a:pPr>
                      <a:r>
                        <a:rPr lang="en-US" sz="700" dirty="0">
                          <a:solidFill>
                            <a:schemeClr val="tx1"/>
                          </a:solidFill>
                          <a:effectLst/>
                        </a:rPr>
                        <a:t>__________________________________________________________</a:t>
                      </a:r>
                    </a:p>
                    <a:p>
                      <a:pPr marL="0" marR="0" algn="l">
                        <a:lnSpc>
                          <a:spcPct val="115000"/>
                        </a:lnSpc>
                        <a:spcBef>
                          <a:spcPts val="0"/>
                        </a:spcBef>
                        <a:spcAft>
                          <a:spcPts val="0"/>
                        </a:spcAft>
                      </a:pPr>
                      <a:r>
                        <a:rPr lang="en-US" sz="700" dirty="0">
                          <a:solidFill>
                            <a:schemeClr val="tx1"/>
                          </a:solidFill>
                          <a:effectLst/>
                        </a:rPr>
                        <a:t>Any personnel not on site should be called. The time of the call for each, and the estimated time of arrival (make sure to say, “This is an exercise” and tell them </a:t>
                      </a:r>
                      <a:r>
                        <a:rPr lang="en-US" sz="700" u="sng" dirty="0">
                          <a:solidFill>
                            <a:schemeClr val="tx1"/>
                          </a:solidFill>
                          <a:effectLst/>
                        </a:rPr>
                        <a:t>NOT</a:t>
                      </a:r>
                      <a:r>
                        <a:rPr lang="en-US" sz="700" dirty="0">
                          <a:solidFill>
                            <a:schemeClr val="tx1"/>
                          </a:solidFill>
                          <a:effectLst/>
                        </a:rPr>
                        <a:t> to actually come to work!) should both be listed on the opposite side.  </a:t>
                      </a:r>
                      <a:endParaRPr lang="en-US" sz="700" dirty="0">
                        <a:solidFill>
                          <a:schemeClr val="tx1"/>
                        </a:solidFill>
                        <a:effectLst/>
                        <a:latin typeface="Calibri"/>
                        <a:ea typeface="Calibri"/>
                        <a:cs typeface="Times New Roman"/>
                      </a:endParaRPr>
                    </a:p>
                  </a:txBody>
                  <a:tcPr marL="42391" marR="423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tabLst>
                          <a:tab pos="4472940" algn="r"/>
                        </a:tabLst>
                      </a:pPr>
                      <a:r>
                        <a:rPr lang="en-US" sz="900" dirty="0">
                          <a:solidFill>
                            <a:schemeClr val="tx1"/>
                          </a:solidFill>
                          <a:effectLst/>
                        </a:rPr>
                        <a:t>[Patient Name]</a:t>
                      </a:r>
                      <a:endParaRPr lang="en-US" sz="700" dirty="0">
                        <a:solidFill>
                          <a:schemeClr val="tx1"/>
                        </a:solidFill>
                        <a:effectLst/>
                      </a:endParaRPr>
                    </a:p>
                    <a:p>
                      <a:pPr marL="0" marR="0" algn="l">
                        <a:lnSpc>
                          <a:spcPct val="115000"/>
                        </a:lnSpc>
                        <a:spcBef>
                          <a:spcPts val="0"/>
                        </a:spcBef>
                        <a:spcAft>
                          <a:spcPts val="600"/>
                        </a:spcAft>
                      </a:pPr>
                      <a:r>
                        <a:rPr lang="en-US" sz="900" dirty="0">
                          <a:solidFill>
                            <a:schemeClr val="tx1"/>
                          </a:solidFill>
                          <a:effectLst/>
                        </a:rPr>
                        <a:t>[Reference #]</a:t>
                      </a:r>
                      <a:endParaRPr lang="en-US" sz="700" dirty="0">
                        <a:solidFill>
                          <a:schemeClr val="tx1"/>
                        </a:solidFill>
                        <a:effectLst/>
                      </a:endParaRPr>
                    </a:p>
                    <a:p>
                      <a:pPr marL="0" marR="0" algn="l">
                        <a:lnSpc>
                          <a:spcPct val="115000"/>
                        </a:lnSpc>
                        <a:spcBef>
                          <a:spcPts val="0"/>
                        </a:spcBef>
                        <a:spcAft>
                          <a:spcPts val="600"/>
                        </a:spcAft>
                      </a:pPr>
                      <a:r>
                        <a:rPr lang="en-US" sz="700" u="sng" dirty="0">
                          <a:solidFill>
                            <a:schemeClr val="tx1"/>
                          </a:solidFill>
                          <a:effectLst/>
                        </a:rPr>
                        <a:t>SURGICAL RESOURCES</a:t>
                      </a:r>
                      <a:endParaRPr lang="en-US" sz="700" dirty="0">
                        <a:solidFill>
                          <a:schemeClr val="tx1"/>
                        </a:solidFill>
                        <a:effectLst/>
                      </a:endParaRPr>
                    </a:p>
                    <a:p>
                      <a:pPr marL="0" marR="0" algn="l">
                        <a:lnSpc>
                          <a:spcPct val="115000"/>
                        </a:lnSpc>
                        <a:spcBef>
                          <a:spcPts val="0"/>
                        </a:spcBef>
                        <a:spcAft>
                          <a:spcPts val="1200"/>
                        </a:spcAft>
                      </a:pPr>
                      <a:r>
                        <a:rPr lang="en-US" sz="700" dirty="0">
                          <a:solidFill>
                            <a:schemeClr val="tx1"/>
                          </a:solidFill>
                          <a:effectLst/>
                        </a:rPr>
                        <a:t>OR #:____</a:t>
                      </a:r>
                    </a:p>
                    <a:p>
                      <a:pPr marL="0" marR="0" algn="l">
                        <a:lnSpc>
                          <a:spcPct val="115000"/>
                        </a:lnSpc>
                        <a:spcBef>
                          <a:spcPts val="0"/>
                        </a:spcBef>
                        <a:spcAft>
                          <a:spcPts val="600"/>
                        </a:spcAft>
                      </a:pPr>
                      <a:r>
                        <a:rPr lang="en-US" sz="700" dirty="0">
                          <a:solidFill>
                            <a:schemeClr val="tx1"/>
                          </a:solidFill>
                          <a:effectLst/>
                        </a:rPr>
                        <a:t>Anesthesiologist/Anesthetist Name:  ______________________</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Surgeon  Name:  ______________________</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Specialty Surgeon Name &amp; Specialty Name:  ______________________</a:t>
                      </a:r>
                    </a:p>
                    <a:p>
                      <a:pPr marL="0" marR="0" algn="l">
                        <a:lnSpc>
                          <a:spcPct val="115000"/>
                        </a:lnSpc>
                        <a:spcBef>
                          <a:spcPts val="0"/>
                        </a:spcBef>
                        <a:spcAft>
                          <a:spcPts val="6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1200"/>
                        </a:spcAft>
                      </a:pPr>
                      <a:r>
                        <a:rPr lang="en-US" sz="700" dirty="0">
                          <a:solidFill>
                            <a:schemeClr val="tx1"/>
                          </a:solidFill>
                          <a:effectLst/>
                        </a:rPr>
                        <a:t>Specialty:  ______________________</a:t>
                      </a:r>
                    </a:p>
                    <a:p>
                      <a:pPr marL="0" marR="0" algn="l">
                        <a:lnSpc>
                          <a:spcPct val="115000"/>
                        </a:lnSpc>
                        <a:spcBef>
                          <a:spcPts val="0"/>
                        </a:spcBef>
                        <a:spcAft>
                          <a:spcPts val="600"/>
                        </a:spcAft>
                      </a:pPr>
                      <a:r>
                        <a:rPr lang="en-US" sz="700" dirty="0">
                          <a:solidFill>
                            <a:schemeClr val="tx1"/>
                          </a:solidFill>
                          <a:effectLst/>
                        </a:rPr>
                        <a:t>Additional surgeon/physician Name:  ______________________</a:t>
                      </a:r>
                    </a:p>
                    <a:p>
                      <a:pPr marL="0" marR="0" algn="l">
                        <a:lnSpc>
                          <a:spcPct val="115000"/>
                        </a:lnSpc>
                        <a:spcBef>
                          <a:spcPts val="0"/>
                        </a:spcBef>
                        <a:spcAft>
                          <a:spcPts val="6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1200"/>
                        </a:spcAft>
                      </a:pPr>
                      <a:r>
                        <a:rPr lang="en-US" sz="700" dirty="0">
                          <a:solidFill>
                            <a:schemeClr val="tx1"/>
                          </a:solidFill>
                          <a:effectLst/>
                        </a:rPr>
                        <a:t>Specialty:  ______________________</a:t>
                      </a:r>
                    </a:p>
                    <a:p>
                      <a:pPr marL="0" marR="0" algn="l">
                        <a:lnSpc>
                          <a:spcPct val="115000"/>
                        </a:lnSpc>
                        <a:spcBef>
                          <a:spcPts val="0"/>
                        </a:spcBef>
                        <a:spcAft>
                          <a:spcPts val="600"/>
                        </a:spcAft>
                      </a:pPr>
                      <a:r>
                        <a:rPr lang="en-US" sz="700" dirty="0">
                          <a:solidFill>
                            <a:schemeClr val="tx1"/>
                          </a:solidFill>
                          <a:effectLst/>
                        </a:rPr>
                        <a:t>RN1 Name: ______________________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RN2 Name: ______________________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PA/APRN Name: 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Other personnel:  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Anesthesia Machine:  __________  </a:t>
                      </a:r>
                    </a:p>
                    <a:p>
                      <a:pPr marL="0" marR="0" algn="l">
                        <a:lnSpc>
                          <a:spcPct val="115000"/>
                        </a:lnSpc>
                        <a:spcBef>
                          <a:spcPts val="0"/>
                        </a:spcBef>
                        <a:spcAft>
                          <a:spcPts val="600"/>
                        </a:spcAft>
                      </a:pPr>
                      <a:r>
                        <a:rPr lang="en-US" sz="700" dirty="0">
                          <a:solidFill>
                            <a:schemeClr val="tx1"/>
                          </a:solidFill>
                          <a:effectLst/>
                        </a:rPr>
                        <a:t>Major Procedure Tray:  __________</a:t>
                      </a:r>
                    </a:p>
                    <a:p>
                      <a:pPr marL="0" marR="0" algn="l">
                        <a:lnSpc>
                          <a:spcPct val="115000"/>
                        </a:lnSpc>
                        <a:spcBef>
                          <a:spcPts val="0"/>
                        </a:spcBef>
                        <a:spcAft>
                          <a:spcPts val="600"/>
                        </a:spcAft>
                      </a:pPr>
                      <a:r>
                        <a:rPr lang="en-US" sz="700" dirty="0">
                          <a:solidFill>
                            <a:schemeClr val="tx1"/>
                          </a:solidFill>
                          <a:effectLst/>
                        </a:rPr>
                        <a:t>Vascular Surgical Tray:  ____________ </a:t>
                      </a:r>
                      <a:endParaRPr lang="en-US" sz="700" dirty="0">
                        <a:solidFill>
                          <a:schemeClr val="tx1"/>
                        </a:solidFill>
                        <a:effectLst/>
                        <a:latin typeface="Calibri"/>
                        <a:ea typeface="Calibri"/>
                        <a:cs typeface="Times New Roman"/>
                      </a:endParaRPr>
                    </a:p>
                  </a:txBody>
                  <a:tcPr marL="42391" marR="423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 name="~PP3723.WAV">
            <a:hlinkClick r:id="" action="ppaction://media"/>
          </p:cNvPr>
          <p:cNvPicPr>
            <a:picLocks noRot="1" noChangeAspect="1"/>
          </p:cNvPicPr>
          <p:nvPr>
            <a:wavAudioFile r:embed="rId1" name="~PP3723.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752235720"/>
      </p:ext>
    </p:extLst>
  </p:cSld>
  <p:clrMapOvr>
    <a:masterClrMapping/>
  </p:clrMapOvr>
  <p:transition advTm="40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6" name="Picture 6" descr="Related image">
            <a:hlinkClick r:id="rId4"/>
          </p:cNvPr>
          <p:cNvPicPr>
            <a:picLocks noChangeAspect="1" noChangeArrowheads="1"/>
          </p:cNvPicPr>
          <p:nvPr/>
        </p:nvPicPr>
        <p:blipFill>
          <a:blip r:embed="rId5" cstate="print"/>
          <a:srcRect/>
          <a:stretch>
            <a:fillRect/>
          </a:stretch>
        </p:blipFill>
        <p:spPr bwMode="auto">
          <a:xfrm>
            <a:off x="0" y="1711022"/>
            <a:ext cx="9143999" cy="5146978"/>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62" name="Picture 2" descr="Image result for jacksonville landing shooting">
            <a:hlinkClick r:id="rId6"/>
          </p:cNvPr>
          <p:cNvPicPr>
            <a:picLocks noChangeAspect="1" noChangeArrowheads="1"/>
          </p:cNvPicPr>
          <p:nvPr/>
        </p:nvPicPr>
        <p:blipFill>
          <a:blip r:embed="rId7" cstate="print"/>
          <a:srcRect/>
          <a:stretch>
            <a:fillRect/>
          </a:stretch>
        </p:blipFill>
        <p:spPr bwMode="auto">
          <a:xfrm>
            <a:off x="4675609" y="0"/>
            <a:ext cx="4468390" cy="2514600"/>
          </a:xfrm>
          <a:prstGeom prst="rect">
            <a:avLst/>
          </a:prstGeom>
          <a:noFill/>
        </p:spPr>
      </p:pic>
      <p:pic>
        <p:nvPicPr>
          <p:cNvPr id="7" name="Picture 2" descr="Image result for jacksonville landing shooting video 2018">
            <a:hlinkClick r:id="rId8"/>
          </p:cNvPr>
          <p:cNvPicPr>
            <a:picLocks noChangeAspect="1" noChangeArrowheads="1"/>
          </p:cNvPicPr>
          <p:nvPr/>
        </p:nvPicPr>
        <p:blipFill>
          <a:blip r:embed="rId9" cstate="print"/>
          <a:srcRect/>
          <a:stretch>
            <a:fillRect/>
          </a:stretch>
        </p:blipFill>
        <p:spPr bwMode="auto">
          <a:xfrm>
            <a:off x="1" y="0"/>
            <a:ext cx="5691520" cy="3200400"/>
          </a:xfrm>
          <a:prstGeom prst="rect">
            <a:avLst/>
          </a:prstGeom>
          <a:noFill/>
        </p:spPr>
      </p:pic>
      <p:sp>
        <p:nvSpPr>
          <p:cNvPr id="8" name="Content Placeholder 2"/>
          <p:cNvSpPr txBox="1">
            <a:spLocks/>
          </p:cNvSpPr>
          <p:nvPr/>
        </p:nvSpPr>
        <p:spPr>
          <a:xfrm>
            <a:off x="1143000" y="1981200"/>
            <a:ext cx="4114800" cy="1524001"/>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000" b="1" i="0" u="none" strike="noStrike" kern="1200" cap="none" spc="0" normalizeH="0" baseline="0" noProof="0" dirty="0" smtClean="0">
                <a:ln>
                  <a:noFill/>
                </a:ln>
                <a:solidFill>
                  <a:srgbClr val="FFFF00"/>
                </a:solidFill>
                <a:effectLst/>
                <a:uLnTx/>
                <a:uFillTx/>
                <a:latin typeface="+mn-lt"/>
                <a:ea typeface="+mn-ea"/>
                <a:cs typeface="+mn-cs"/>
              </a:rPr>
              <a:t>Jacksonville, FL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000" b="1" i="0" u="none" strike="noStrike" kern="1200" cap="none" spc="0" normalizeH="0" baseline="0" noProof="0" dirty="0" smtClean="0">
                <a:ln>
                  <a:noFill/>
                </a:ln>
                <a:solidFill>
                  <a:srgbClr val="FFFF00"/>
                </a:solidFill>
                <a:effectLst/>
                <a:uLnTx/>
                <a:uFillTx/>
                <a:latin typeface="+mn-lt"/>
                <a:ea typeface="+mn-ea"/>
                <a:cs typeface="+mn-cs"/>
              </a:rPr>
              <a:t>August 26, 2018</a:t>
            </a:r>
            <a:endParaRPr kumimoji="0" lang="en-US" sz="2400" b="1" i="0" u="none" strike="noStrike" kern="1200" cap="none" spc="0" normalizeH="0" baseline="0" noProof="0" dirty="0" smtClean="0">
              <a:ln>
                <a:noFill/>
              </a:ln>
              <a:solidFill>
                <a:srgbClr val="FFFF00"/>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P3270.WAV">
            <a:hlinkClick r:id="" action="ppaction://media"/>
          </p:cNvPr>
          <p:cNvPicPr>
            <a:picLocks noRot="1" noChangeAspect="1"/>
          </p:cNvPicPr>
          <p:nvPr>
            <a:wavAudioFile r:embed="rId1" name="~PP3270.WAV"/>
          </p:nvPr>
        </p:nvPicPr>
        <p:blipFill>
          <a:blip r:embed="rId10"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425083230"/>
      </p:ext>
    </p:extLst>
  </p:cSld>
  <p:clrMapOvr>
    <a:masterClrMapping/>
  </p:clrMapOvr>
  <p:transition advTm="6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14400" y="1143000"/>
            <a:ext cx="8229600" cy="1143000"/>
          </a:xfrm>
        </p:spPr>
        <p:txBody>
          <a:bodyPr>
            <a:normAutofit fontScale="90000"/>
          </a:bodyPr>
          <a:lstStyle/>
          <a:p>
            <a:pPr algn="ctr" eaLnBrk="1" fontAlgn="auto" hangingPunct="1">
              <a:spcAft>
                <a:spcPts val="0"/>
              </a:spcAft>
              <a:defRPr/>
            </a:pPr>
            <a:r>
              <a:rPr sz="9600" dirty="0" smtClean="0">
                <a:solidFill>
                  <a:schemeClr val="tx2">
                    <a:lumMod val="75000"/>
                  </a:schemeClr>
                </a:solidFill>
              </a:rPr>
              <a:t>Participants</a:t>
            </a:r>
          </a:p>
        </p:txBody>
      </p:sp>
      <p:pic>
        <p:nvPicPr>
          <p:cNvPr id="4" name="~PP1487.WAV">
            <a:hlinkClick r:id="" action="ppaction://media"/>
          </p:cNvPr>
          <p:cNvPicPr>
            <a:picLocks noRot="1" noChangeAspect="1"/>
          </p:cNvPicPr>
          <p:nvPr>
            <a:wavAudioFile r:embed="rId1" name="~PP1487.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Participants</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smtClean="0"/>
              <a:t>Players</a:t>
            </a:r>
          </a:p>
          <a:p>
            <a:pPr lvl="1"/>
            <a:r>
              <a:rPr lang="en-US" b="1" dirty="0" smtClean="0"/>
              <a:t>Actively involved </a:t>
            </a:r>
          </a:p>
          <a:p>
            <a:r>
              <a:rPr lang="en-US" b="1" dirty="0" smtClean="0"/>
              <a:t>Controller/Evaluators</a:t>
            </a:r>
          </a:p>
          <a:p>
            <a:pPr lvl="1"/>
            <a:r>
              <a:rPr lang="en-US" b="1" dirty="0" smtClean="0"/>
              <a:t>Initiate play/monitor response</a:t>
            </a:r>
          </a:p>
          <a:p>
            <a:pPr lvl="1"/>
            <a:r>
              <a:rPr lang="en-US" b="1" dirty="0" smtClean="0"/>
              <a:t>Identified with vests or badges</a:t>
            </a:r>
          </a:p>
          <a:p>
            <a:r>
              <a:rPr lang="en-US" b="1" dirty="0" smtClean="0"/>
              <a:t>Actors/Volunteers</a:t>
            </a:r>
          </a:p>
          <a:p>
            <a:pPr lvl="1"/>
            <a:r>
              <a:rPr lang="en-US" b="1" dirty="0" smtClean="0"/>
              <a:t>Role play patients</a:t>
            </a:r>
          </a:p>
          <a:p>
            <a:r>
              <a:rPr lang="en-US" b="1" dirty="0" smtClean="0"/>
              <a:t>Observers</a:t>
            </a:r>
          </a:p>
          <a:p>
            <a:r>
              <a:rPr lang="en-US" b="1" dirty="0" smtClean="0"/>
              <a:t>Simulation Cell (</a:t>
            </a:r>
            <a:r>
              <a:rPr lang="en-US" b="1" dirty="0" err="1" smtClean="0"/>
              <a:t>SimCell</a:t>
            </a:r>
            <a:r>
              <a:rPr lang="en-US" b="1" dirty="0" smtClean="0"/>
              <a:t>)</a:t>
            </a:r>
          </a:p>
          <a:p>
            <a:pPr lvl="1">
              <a:defRPr/>
            </a:pPr>
            <a:r>
              <a:rPr lang="en-US" b="1" dirty="0" smtClean="0"/>
              <a:t>Injects information</a:t>
            </a:r>
          </a:p>
          <a:p>
            <a:pPr lvl="1">
              <a:defRPr/>
            </a:pPr>
            <a:r>
              <a:rPr lang="en-US" b="1" dirty="0" smtClean="0"/>
              <a:t>Responds to player requests </a:t>
            </a:r>
          </a:p>
          <a:p>
            <a:pPr lvl="1"/>
            <a:r>
              <a:rPr lang="en-US" b="1" dirty="0" smtClean="0"/>
              <a:t>Role plays for non-playing entities </a:t>
            </a:r>
          </a:p>
        </p:txBody>
      </p:sp>
      <p:pic>
        <p:nvPicPr>
          <p:cNvPr id="6" name="~PP620.WAV">
            <a:hlinkClick r:id="" action="ppaction://media"/>
          </p:cNvPr>
          <p:cNvPicPr>
            <a:picLocks noRot="1" noChangeAspect="1"/>
          </p:cNvPicPr>
          <p:nvPr>
            <a:wavAudioFile r:embed="rId1" name="~PP620.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399445931"/>
      </p:ext>
    </p:extLst>
  </p:cSld>
  <p:clrMapOvr>
    <a:masterClrMapping/>
  </p:clrMapOvr>
  <p:transition spd="slow" advTm="68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Participating Organizations</a:t>
            </a:r>
            <a:endParaRPr lang="en-US" b="1" dirty="0"/>
          </a:p>
        </p:txBody>
      </p:sp>
      <p:sp>
        <p:nvSpPr>
          <p:cNvPr id="3" name="Content Placeholder 2"/>
          <p:cNvSpPr>
            <a:spLocks noGrp="1"/>
          </p:cNvSpPr>
          <p:nvPr>
            <p:ph idx="1"/>
          </p:nvPr>
        </p:nvSpPr>
        <p:spPr>
          <a:xfrm>
            <a:off x="914400" y="1524000"/>
            <a:ext cx="7772400" cy="4541520"/>
          </a:xfrm>
        </p:spPr>
        <p:txBody>
          <a:bodyPr>
            <a:noAutofit/>
          </a:bodyPr>
          <a:lstStyle/>
          <a:p>
            <a:r>
              <a:rPr lang="en-US" sz="2400" b="1" dirty="0" smtClean="0">
                <a:solidFill>
                  <a:schemeClr val="bg2">
                    <a:lumMod val="25000"/>
                  </a:schemeClr>
                </a:solidFill>
              </a:rPr>
              <a:t>Miami Valley Hospital</a:t>
            </a:r>
          </a:p>
          <a:p>
            <a:r>
              <a:rPr lang="en-US" sz="2400" b="1" dirty="0" smtClean="0">
                <a:solidFill>
                  <a:schemeClr val="bg2">
                    <a:lumMod val="25000"/>
                  </a:schemeClr>
                </a:solidFill>
              </a:rPr>
              <a:t>Miami Valley Hospital South</a:t>
            </a:r>
          </a:p>
          <a:p>
            <a:r>
              <a:rPr lang="en-US" sz="2400" b="1" dirty="0" smtClean="0">
                <a:solidFill>
                  <a:schemeClr val="bg2">
                    <a:lumMod val="25000"/>
                  </a:schemeClr>
                </a:solidFill>
              </a:rPr>
              <a:t>Miami Valley Hospital North</a:t>
            </a:r>
          </a:p>
          <a:p>
            <a:r>
              <a:rPr lang="en-US" sz="2400" b="1" dirty="0" smtClean="0">
                <a:solidFill>
                  <a:schemeClr val="bg2">
                    <a:lumMod val="25000"/>
                  </a:schemeClr>
                </a:solidFill>
              </a:rPr>
              <a:t>Jamestown Emergency Center</a:t>
            </a:r>
          </a:p>
          <a:p>
            <a:r>
              <a:rPr lang="en-US" sz="2400" b="1" dirty="0" smtClean="0">
                <a:solidFill>
                  <a:schemeClr val="bg2">
                    <a:lumMod val="25000"/>
                  </a:schemeClr>
                </a:solidFill>
              </a:rPr>
              <a:t>Other hospitals as functional players</a:t>
            </a:r>
          </a:p>
          <a:p>
            <a:r>
              <a:rPr lang="en-US" sz="2400" b="1" dirty="0" smtClean="0">
                <a:solidFill>
                  <a:schemeClr val="bg2">
                    <a:lumMod val="25000"/>
                  </a:schemeClr>
                </a:solidFill>
              </a:rPr>
              <a:t>Dayton Fire Department and other EMS agencies</a:t>
            </a:r>
          </a:p>
          <a:p>
            <a:r>
              <a:rPr lang="en-US" sz="2400" b="1" dirty="0" smtClean="0">
                <a:solidFill>
                  <a:schemeClr val="bg2">
                    <a:lumMod val="25000"/>
                  </a:schemeClr>
                </a:solidFill>
              </a:rPr>
              <a:t>Dayton PD and other law enforcement agencies</a:t>
            </a:r>
          </a:p>
          <a:p>
            <a:r>
              <a:rPr lang="en-US" sz="2400" b="1" dirty="0" smtClean="0">
                <a:solidFill>
                  <a:schemeClr val="bg2">
                    <a:lumMod val="25000"/>
                  </a:schemeClr>
                </a:solidFill>
              </a:rPr>
              <a:t>Regional MMRS Rescue Task Force</a:t>
            </a:r>
          </a:p>
          <a:p>
            <a:r>
              <a:rPr lang="en-US" sz="2400" b="1" dirty="0" smtClean="0">
                <a:solidFill>
                  <a:schemeClr val="bg2">
                    <a:lumMod val="25000"/>
                  </a:schemeClr>
                </a:solidFill>
              </a:rPr>
              <a:t>Montgomery County Regional Dispatch (RDC) and others</a:t>
            </a:r>
          </a:p>
        </p:txBody>
      </p:sp>
      <p:pic>
        <p:nvPicPr>
          <p:cNvPr id="6" name="~PP3288.WAV">
            <a:hlinkClick r:id="" action="ppaction://media"/>
          </p:cNvPr>
          <p:cNvPicPr>
            <a:picLocks noRot="1" noChangeAspect="1"/>
          </p:cNvPicPr>
          <p:nvPr>
            <a:wavAudioFile r:embed="rId1" name="~PP3288.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682076619"/>
      </p:ext>
    </p:extLst>
  </p:cSld>
  <p:clrMapOvr>
    <a:masterClrMapping/>
  </p:clrMapOvr>
  <p:transition spd="slow" advTm="39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 </a:t>
            </a:r>
            <a:endParaRPr lang="en-US" b="1" dirty="0"/>
          </a:p>
        </p:txBody>
      </p:sp>
      <p:sp>
        <p:nvSpPr>
          <p:cNvPr id="3" name="Content Placeholder 2"/>
          <p:cNvSpPr>
            <a:spLocks noGrp="1"/>
          </p:cNvSpPr>
          <p:nvPr>
            <p:ph idx="1"/>
          </p:nvPr>
        </p:nvSpPr>
        <p:spPr/>
        <p:txBody>
          <a:bodyPr>
            <a:normAutofit/>
          </a:bodyPr>
          <a:lstStyle/>
          <a:p>
            <a:r>
              <a:rPr lang="en-US" sz="4400" b="1" dirty="0" smtClean="0"/>
              <a:t>Signage</a:t>
            </a:r>
          </a:p>
          <a:p>
            <a:r>
              <a:rPr lang="en-US" sz="4400" b="1" dirty="0" smtClean="0"/>
              <a:t>Announcements</a:t>
            </a:r>
          </a:p>
          <a:p>
            <a:r>
              <a:rPr lang="en-US" sz="4400" b="1" dirty="0" smtClean="0"/>
              <a:t>Explanations</a:t>
            </a:r>
          </a:p>
          <a:p>
            <a:pPr lvl="1"/>
            <a:r>
              <a:rPr lang="en-US" sz="4000" b="1" dirty="0" smtClean="0"/>
              <a:t>Explain sights and sounds and reassure that it’s just a training exercise</a:t>
            </a:r>
          </a:p>
          <a:p>
            <a:endParaRPr lang="en-US" sz="4400" b="1" dirty="0" smtClean="0"/>
          </a:p>
          <a:p>
            <a:pPr lvl="1"/>
            <a:endParaRPr lang="en-US" dirty="0"/>
          </a:p>
        </p:txBody>
      </p:sp>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914" t="22326" r="10118" b="10167"/>
          <a:stretch/>
        </p:blipFill>
        <p:spPr bwMode="auto">
          <a:xfrm>
            <a:off x="0" y="3352800"/>
            <a:ext cx="5355771"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p:nvPr/>
        </p:nvPicPr>
        <p:blipFill>
          <a:blip r:embed="rId5" cstate="print"/>
          <a:srcRect l="28534" r="15408"/>
          <a:stretch>
            <a:fillRect/>
          </a:stretch>
        </p:blipFill>
        <p:spPr bwMode="auto">
          <a:xfrm>
            <a:off x="6248400" y="3124200"/>
            <a:ext cx="2895600" cy="3733800"/>
          </a:xfrm>
          <a:prstGeom prst="rect">
            <a:avLst/>
          </a:prstGeom>
          <a:noFill/>
          <a:ln w="9525">
            <a:noFill/>
            <a:miter lim="800000"/>
            <a:headEnd/>
            <a:tailEnd/>
          </a:ln>
        </p:spPr>
      </p:pic>
      <p:pic>
        <p:nvPicPr>
          <p:cNvPr id="8" name="~PP655.WAV">
            <a:hlinkClick r:id="" action="ppaction://media"/>
          </p:cNvPr>
          <p:cNvPicPr>
            <a:picLocks noRot="1" noChangeAspect="1"/>
          </p:cNvPicPr>
          <p:nvPr>
            <a:wavAudioFile r:embed="rId2" name="~PP655.WAV"/>
          </p:nvPr>
        </p:nvPicPr>
        <p:blipFill>
          <a:blip r:embed="rId6" cstate="print"/>
          <a:stretch>
            <a:fillRect/>
          </a:stretch>
        </p:blipFill>
        <p:spPr>
          <a:xfrm>
            <a:off x="8737600" y="6451600"/>
            <a:ext cx="304800" cy="304800"/>
          </a:xfrm>
          <a:prstGeom prst="rect">
            <a:avLst/>
          </a:prstGeom>
        </p:spPr>
      </p:pic>
    </p:spTree>
    <p:custDataLst>
      <p:tags r:id="rId1"/>
    </p:custDataLst>
    <p:extLst>
      <p:ext uri="{BB962C8B-B14F-4D97-AF65-F5344CB8AC3E}">
        <p14:creationId xmlns:p14="http://schemas.microsoft.com/office/powerpoint/2010/main" xmlns="" val="2072885401"/>
      </p:ext>
    </p:extLst>
  </p:cSld>
  <p:clrMapOvr>
    <a:masterClrMapping/>
  </p:clrMapOvr>
  <p:transition spd="slow" advTm="57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6"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a:t>
            </a:r>
            <a:endParaRPr lang="en-US" b="1" dirty="0"/>
          </a:p>
        </p:txBody>
      </p:sp>
      <p:sp>
        <p:nvSpPr>
          <p:cNvPr id="3" name="Content Placeholder 2"/>
          <p:cNvSpPr>
            <a:spLocks noGrp="1"/>
          </p:cNvSpPr>
          <p:nvPr>
            <p:ph idx="1"/>
          </p:nvPr>
        </p:nvSpPr>
        <p:spPr/>
        <p:txBody>
          <a:bodyPr/>
          <a:lstStyle/>
          <a:p>
            <a:r>
              <a:rPr lang="en-US" b="1" dirty="0" smtClean="0"/>
              <a:t>Premier Health and MVH Media Liaison</a:t>
            </a:r>
            <a:endParaRPr lang="en-US" b="1" dirty="0"/>
          </a:p>
        </p:txBody>
      </p:sp>
      <p:pic>
        <p:nvPicPr>
          <p:cNvPr id="6" name="~PP195.WAV">
            <a:hlinkClick r:id="" action="ppaction://media"/>
          </p:cNvPr>
          <p:cNvPicPr>
            <a:picLocks noRot="1" noChangeAspect="1"/>
          </p:cNvPicPr>
          <p:nvPr>
            <a:wavAudioFile r:embed="rId1" name="~PP195.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1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33450" y="2857500"/>
            <a:ext cx="8229600" cy="1143000"/>
          </a:xfrm>
        </p:spPr>
        <p:txBody>
          <a:bodyPr>
            <a:normAutofit fontScale="90000"/>
          </a:bodyPr>
          <a:lstStyle/>
          <a:p>
            <a:pPr algn="ctr" eaLnBrk="1" fontAlgn="auto" hangingPunct="1">
              <a:spcAft>
                <a:spcPts val="0"/>
              </a:spcAft>
              <a:defRPr/>
            </a:pPr>
            <a:r>
              <a:rPr sz="9600" b="1" dirty="0" smtClean="0">
                <a:solidFill>
                  <a:schemeClr val="tx2">
                    <a:lumMod val="75000"/>
                  </a:schemeClr>
                </a:solidFill>
              </a:rPr>
              <a:t>Suspending or Terminating Exercise</a:t>
            </a:r>
          </a:p>
        </p:txBody>
      </p:sp>
      <p:pic>
        <p:nvPicPr>
          <p:cNvPr id="5" name="~PP2019.WAV">
            <a:hlinkClick r:id="" action="ppaction://media"/>
          </p:cNvPr>
          <p:cNvPicPr>
            <a:picLocks noRot="1" noChangeAspect="1"/>
          </p:cNvPicPr>
          <p:nvPr>
            <a:wavAudioFile r:embed="rId1" name="~PP2019.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9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Suspending or Terminating Exercise</a:t>
            </a:r>
            <a:endParaRPr lang="en-US" b="1" dirty="0"/>
          </a:p>
        </p:txBody>
      </p:sp>
      <p:sp>
        <p:nvSpPr>
          <p:cNvPr id="3" name="Content Placeholder 2"/>
          <p:cNvSpPr>
            <a:spLocks noGrp="1"/>
          </p:cNvSpPr>
          <p:nvPr>
            <p:ph idx="1"/>
          </p:nvPr>
        </p:nvSpPr>
        <p:spPr>
          <a:xfrm>
            <a:off x="990600" y="1447800"/>
            <a:ext cx="7943088" cy="4800600"/>
          </a:xfrm>
        </p:spPr>
        <p:txBody>
          <a:bodyPr/>
          <a:lstStyle/>
          <a:p>
            <a:r>
              <a:rPr lang="en-US" b="1" dirty="0"/>
              <a:t>In the event of a real emergency the player will inform the controller/evaluator with the phrase  </a:t>
            </a:r>
          </a:p>
          <a:p>
            <a:pPr marL="82296" indent="0">
              <a:buNone/>
            </a:pPr>
            <a:r>
              <a:rPr lang="en-US" sz="3600" b="1" dirty="0"/>
              <a:t>    “REAL WORLD EMERGENCY” </a:t>
            </a:r>
          </a:p>
          <a:p>
            <a:r>
              <a:rPr lang="en-US" b="1" dirty="0"/>
              <a:t>The controller/evaluator will forward the information to the </a:t>
            </a:r>
            <a:r>
              <a:rPr lang="en-US" b="1" dirty="0" smtClean="0"/>
              <a:t>Senior Controller and the </a:t>
            </a:r>
            <a:r>
              <a:rPr lang="en-US" b="1" dirty="0"/>
              <a:t>SIMCELL</a:t>
            </a:r>
          </a:p>
          <a:p>
            <a:endParaRPr lang="en-US" dirty="0"/>
          </a:p>
        </p:txBody>
      </p:sp>
      <p:pic>
        <p:nvPicPr>
          <p:cNvPr id="6" name="~PP1737.WAV">
            <a:hlinkClick r:id="" action="ppaction://media"/>
          </p:cNvPr>
          <p:cNvPicPr>
            <a:picLocks noRot="1" noChangeAspect="1"/>
          </p:cNvPicPr>
          <p:nvPr>
            <a:wavAudioFile r:embed="rId1" name="~PP1737.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147472527"/>
      </p:ext>
    </p:extLst>
  </p:cSld>
  <p:clrMapOvr>
    <a:masterClrMapping/>
  </p:clrMapOvr>
  <p:transition spd="slow" advTm="28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914400" y="1828800"/>
            <a:ext cx="8229600" cy="1143000"/>
          </a:xfrm>
        </p:spPr>
        <p:txBody>
          <a:bodyPr>
            <a:normAutofit fontScale="90000"/>
          </a:bodyPr>
          <a:lstStyle/>
          <a:p>
            <a:pPr algn="ctr" eaLnBrk="1" fontAlgn="auto" hangingPunct="1">
              <a:spcAft>
                <a:spcPts val="0"/>
              </a:spcAft>
              <a:defRPr/>
            </a:pPr>
            <a:r>
              <a:rPr sz="9600" b="1" dirty="0" smtClean="0">
                <a:solidFill>
                  <a:schemeClr val="tx2">
                    <a:lumMod val="75000"/>
                  </a:schemeClr>
                </a:solidFill>
              </a:rPr>
              <a:t>Player </a:t>
            </a:r>
            <a:br>
              <a:rPr sz="9600" b="1" dirty="0" smtClean="0">
                <a:solidFill>
                  <a:schemeClr val="tx2">
                    <a:lumMod val="75000"/>
                  </a:schemeClr>
                </a:solidFill>
              </a:rPr>
            </a:br>
            <a:r>
              <a:rPr sz="9600" b="1" dirty="0" smtClean="0">
                <a:solidFill>
                  <a:schemeClr val="tx2">
                    <a:lumMod val="75000"/>
                  </a:schemeClr>
                </a:solidFill>
              </a:rPr>
              <a:t>Hot</a:t>
            </a:r>
            <a:r>
              <a:rPr lang="en-US" sz="9600" b="1" dirty="0" smtClean="0">
                <a:solidFill>
                  <a:schemeClr val="tx2">
                    <a:lumMod val="75000"/>
                  </a:schemeClr>
                </a:solidFill>
              </a:rPr>
              <a:t> W</a:t>
            </a:r>
            <a:r>
              <a:rPr sz="9600" b="1" dirty="0" smtClean="0">
                <a:solidFill>
                  <a:schemeClr val="tx2">
                    <a:lumMod val="75000"/>
                  </a:schemeClr>
                </a:solidFill>
              </a:rPr>
              <a:t>ash</a:t>
            </a:r>
            <a:br>
              <a:rPr sz="9600" b="1" dirty="0" smtClean="0">
                <a:solidFill>
                  <a:schemeClr val="tx2">
                    <a:lumMod val="75000"/>
                  </a:schemeClr>
                </a:solidFill>
              </a:rPr>
            </a:br>
            <a:r>
              <a:rPr sz="9600" dirty="0" smtClean="0">
                <a:solidFill>
                  <a:schemeClr val="tx2">
                    <a:lumMod val="75000"/>
                  </a:schemeClr>
                </a:solidFill>
              </a:rPr>
              <a:t>Debrief</a:t>
            </a:r>
          </a:p>
        </p:txBody>
      </p:sp>
      <p:pic>
        <p:nvPicPr>
          <p:cNvPr id="6146" name="Picture 2" descr="http://ts2.mm.bing.net/th?id=HN.608031884477401466&amp;w=298&amp;h=188&amp;c=7&amp;rs=1&amp;url=http%3a%2f%2fwww.superstock.com%2fstock-photos-images%2f442-161A&amp;pid=1.7"/>
          <p:cNvPicPr>
            <a:picLocks noChangeAspect="1" noChangeArrowheads="1"/>
          </p:cNvPicPr>
          <p:nvPr/>
        </p:nvPicPr>
        <p:blipFill>
          <a:blip r:embed="rId4" cstate="print"/>
          <a:srcRect/>
          <a:stretch>
            <a:fillRect/>
          </a:stretch>
        </p:blipFill>
        <p:spPr bwMode="auto">
          <a:xfrm>
            <a:off x="2945658" y="3276600"/>
            <a:ext cx="4167085" cy="2628901"/>
          </a:xfrm>
          <a:prstGeom prst="rect">
            <a:avLst/>
          </a:prstGeom>
          <a:noFill/>
        </p:spPr>
      </p:pic>
      <p:pic>
        <p:nvPicPr>
          <p:cNvPr id="6" name="~PP436.WAV">
            <a:hlinkClick r:id="" action="ppaction://media"/>
          </p:cNvPr>
          <p:cNvPicPr>
            <a:picLocks noRot="1" noChangeAspect="1"/>
          </p:cNvPicPr>
          <p:nvPr>
            <a:wavAudioFile r:embed="rId1" name="~PP436.WAV"/>
          </p:nvPr>
        </p:nvPicPr>
        <p:blipFill>
          <a:blip r:embed="rId5" cstate="print"/>
          <a:stretch>
            <a:fillRect/>
          </a:stretch>
        </p:blipFill>
        <p:spPr>
          <a:xfrm>
            <a:off x="8737600" y="6451600"/>
            <a:ext cx="304800" cy="304800"/>
          </a:xfrm>
          <a:prstGeom prst="rect">
            <a:avLst/>
          </a:prstGeom>
        </p:spPr>
      </p:pic>
    </p:spTree>
  </p:cSld>
  <p:clrMapOvr>
    <a:masterClrMapping/>
  </p:clrMapOvr>
  <p:transition spd="slow" advTm="6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90600" y="685800"/>
            <a:ext cx="8153400" cy="819150"/>
          </a:xfrm>
        </p:spPr>
        <p:txBody>
          <a:bodyPr/>
          <a:lstStyle/>
          <a:p>
            <a:pPr eaLnBrk="1" fontAlgn="auto" hangingPunct="1">
              <a:spcAft>
                <a:spcPts val="0"/>
              </a:spcAft>
              <a:defRPr/>
            </a:pPr>
            <a:r>
              <a:rPr sz="4400" b="1" dirty="0" smtClean="0">
                <a:solidFill>
                  <a:schemeClr val="tx2">
                    <a:lumMod val="75000"/>
                  </a:schemeClr>
                </a:solidFill>
              </a:rPr>
              <a:t>Player Hot Wash</a:t>
            </a:r>
          </a:p>
        </p:txBody>
      </p:sp>
      <p:sp>
        <p:nvSpPr>
          <p:cNvPr id="31747" name="Content Placeholder 2"/>
          <p:cNvSpPr>
            <a:spLocks noGrp="1"/>
          </p:cNvSpPr>
          <p:nvPr>
            <p:ph idx="1"/>
          </p:nvPr>
        </p:nvSpPr>
        <p:spPr>
          <a:xfrm>
            <a:off x="1435608" y="1447800"/>
            <a:ext cx="7498080" cy="5410200"/>
          </a:xfrm>
        </p:spPr>
        <p:txBody>
          <a:bodyPr>
            <a:normAutofit/>
          </a:bodyPr>
          <a:lstStyle/>
          <a:p>
            <a:pPr marL="274320" indent="-274320" eaLnBrk="1" fontAlgn="auto" hangingPunct="1">
              <a:spcAft>
                <a:spcPts val="0"/>
              </a:spcAft>
              <a:buFont typeface="Wingdings 2" pitchFamily="18" charset="2"/>
              <a:buNone/>
              <a:defRPr/>
            </a:pPr>
            <a:r>
              <a:rPr lang="en-US" b="1" dirty="0" smtClean="0"/>
              <a:t>Immediately following end of play (ENDEX):</a:t>
            </a:r>
          </a:p>
          <a:p>
            <a:pPr marL="274320" indent="-274320" eaLnBrk="1" fontAlgn="auto" hangingPunct="1">
              <a:spcAft>
                <a:spcPts val="0"/>
              </a:spcAft>
              <a:buFont typeface="Wingdings" pitchFamily="2" charset="2"/>
              <a:buChar char="q"/>
              <a:defRPr/>
            </a:pPr>
            <a:r>
              <a:rPr lang="en-US" b="1" dirty="0" smtClean="0"/>
              <a:t>Complete a player hot wash</a:t>
            </a:r>
          </a:p>
          <a:p>
            <a:pPr marL="274320" indent="-274320" eaLnBrk="1" fontAlgn="auto" hangingPunct="1">
              <a:spcAft>
                <a:spcPts val="0"/>
              </a:spcAft>
              <a:buFont typeface="Wingdings" pitchFamily="2" charset="2"/>
              <a:buChar char="q"/>
              <a:defRPr/>
            </a:pPr>
            <a:r>
              <a:rPr lang="en-US" b="1" dirty="0" smtClean="0"/>
              <a:t>Controller/Evaluator will facilitate group discussion</a:t>
            </a:r>
          </a:p>
          <a:p>
            <a:pPr marL="274320" indent="-274320" eaLnBrk="1" fontAlgn="auto" hangingPunct="1">
              <a:spcAft>
                <a:spcPts val="0"/>
              </a:spcAft>
              <a:buFont typeface="Wingdings" pitchFamily="2" charset="2"/>
              <a:buChar char="q"/>
              <a:defRPr/>
            </a:pPr>
            <a:r>
              <a:rPr lang="en-US" b="1" dirty="0" smtClean="0"/>
              <a:t>What went well/needs improvement</a:t>
            </a:r>
          </a:p>
          <a:p>
            <a:pPr marL="274320" indent="-274320" eaLnBrk="1" fontAlgn="auto" hangingPunct="1">
              <a:spcAft>
                <a:spcPts val="0"/>
              </a:spcAft>
              <a:buFont typeface="Wingdings" pitchFamily="2" charset="2"/>
              <a:buChar char="q"/>
              <a:defRPr/>
            </a:pPr>
            <a:r>
              <a:rPr lang="en-US" b="1" dirty="0" smtClean="0"/>
              <a:t>Controller/Evaluator will document discussion on group feedback form</a:t>
            </a:r>
          </a:p>
          <a:p>
            <a:pPr marL="274320" indent="-274320" eaLnBrk="1" fontAlgn="auto" hangingPunct="1">
              <a:spcAft>
                <a:spcPts val="0"/>
              </a:spcAft>
              <a:buFont typeface="Wingdings" pitchFamily="2" charset="2"/>
              <a:buChar char="q"/>
              <a:defRPr/>
            </a:pPr>
            <a:r>
              <a:rPr lang="en-US" b="1" dirty="0" smtClean="0"/>
              <a:t>Participant Feedback forms will be circulated and collected</a:t>
            </a:r>
          </a:p>
          <a:p>
            <a:pPr marL="274320" indent="-274320" eaLnBrk="1" fontAlgn="auto" hangingPunct="1">
              <a:spcAft>
                <a:spcPts val="0"/>
              </a:spcAft>
              <a:buFont typeface="Wingdings" pitchFamily="2" charset="2"/>
              <a:buChar char="v"/>
              <a:defRPr/>
            </a:pPr>
            <a:endParaRPr lang="en-US" dirty="0" smtClean="0"/>
          </a:p>
          <a:p>
            <a:pPr marL="274320" indent="-274320" eaLnBrk="1" fontAlgn="auto" hangingPunct="1">
              <a:spcAft>
                <a:spcPts val="0"/>
              </a:spcAft>
              <a:buFont typeface="Wingdings" pitchFamily="2" charset="2"/>
              <a:buChar char="v"/>
              <a:defRPr/>
            </a:pPr>
            <a:endParaRPr lang="en-US" dirty="0" smtClean="0"/>
          </a:p>
        </p:txBody>
      </p:sp>
      <p:pic>
        <p:nvPicPr>
          <p:cNvPr id="6" name="~PP1141.WAV">
            <a:hlinkClick r:id="" action="ppaction://media"/>
          </p:cNvPr>
          <p:cNvPicPr>
            <a:picLocks noRot="1" noChangeAspect="1"/>
          </p:cNvPicPr>
          <p:nvPr>
            <a:wavAudioFile r:embed="rId1" name="~PP1141.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3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90600" y="685800"/>
            <a:ext cx="8153400" cy="819150"/>
          </a:xfrm>
        </p:spPr>
        <p:txBody>
          <a:bodyPr/>
          <a:lstStyle/>
          <a:p>
            <a:pPr eaLnBrk="1" fontAlgn="auto" hangingPunct="1">
              <a:spcAft>
                <a:spcPts val="0"/>
              </a:spcAft>
              <a:defRPr/>
            </a:pPr>
            <a:r>
              <a:rPr sz="4400" b="1" dirty="0" smtClean="0">
                <a:solidFill>
                  <a:schemeClr val="tx2">
                    <a:lumMod val="75000"/>
                  </a:schemeClr>
                </a:solidFill>
              </a:rPr>
              <a:t>Player  Reference Items</a:t>
            </a:r>
          </a:p>
        </p:txBody>
      </p:sp>
      <p:sp>
        <p:nvSpPr>
          <p:cNvPr id="27651" name="Content Placeholder 2"/>
          <p:cNvSpPr>
            <a:spLocks noGrp="1"/>
          </p:cNvSpPr>
          <p:nvPr>
            <p:ph idx="1"/>
          </p:nvPr>
        </p:nvSpPr>
        <p:spPr>
          <a:xfrm>
            <a:off x="1435608" y="1828800"/>
            <a:ext cx="7498080" cy="4419600"/>
          </a:xfrm>
        </p:spPr>
        <p:txBody>
          <a:bodyPr>
            <a:normAutofit/>
          </a:bodyPr>
          <a:lstStyle/>
          <a:p>
            <a:pPr marL="274320" indent="-274320" eaLnBrk="1" fontAlgn="auto" hangingPunct="1">
              <a:lnSpc>
                <a:spcPct val="80000"/>
              </a:lnSpc>
              <a:spcAft>
                <a:spcPts val="0"/>
              </a:spcAft>
              <a:buFont typeface="Wingdings" pitchFamily="2" charset="2"/>
              <a:buChar char="q"/>
              <a:defRPr/>
            </a:pPr>
            <a:r>
              <a:rPr lang="en-US" b="1" dirty="0" smtClean="0"/>
              <a:t>EXPLAN</a:t>
            </a:r>
          </a:p>
          <a:p>
            <a:pPr marL="274320" indent="-274320" eaLnBrk="1" fontAlgn="auto" hangingPunct="1">
              <a:lnSpc>
                <a:spcPct val="80000"/>
              </a:lnSpc>
              <a:spcAft>
                <a:spcPts val="0"/>
              </a:spcAft>
              <a:buFont typeface="Wingdings" pitchFamily="2" charset="2"/>
              <a:buChar char="q"/>
              <a:defRPr/>
            </a:pPr>
            <a:r>
              <a:rPr lang="en-US" b="1" dirty="0" smtClean="0"/>
              <a:t>Player Guide</a:t>
            </a:r>
          </a:p>
          <a:p>
            <a:pPr marL="274320" indent="-274320" eaLnBrk="1" fontAlgn="auto" hangingPunct="1">
              <a:lnSpc>
                <a:spcPct val="80000"/>
              </a:lnSpc>
              <a:spcAft>
                <a:spcPts val="0"/>
              </a:spcAft>
              <a:buFont typeface="Wingdings" pitchFamily="2" charset="2"/>
              <a:buChar char="q"/>
              <a:defRPr/>
            </a:pPr>
            <a:r>
              <a:rPr lang="en-US" b="1" dirty="0" smtClean="0"/>
              <a:t>Player “Phone Book” with Communications Plan</a:t>
            </a:r>
          </a:p>
        </p:txBody>
      </p:sp>
      <p:pic>
        <p:nvPicPr>
          <p:cNvPr id="6" name="~PP2540.WAV">
            <a:hlinkClick r:id="" action="ppaction://media"/>
          </p:cNvPr>
          <p:cNvPicPr>
            <a:picLocks noRot="1" noChangeAspect="1"/>
          </p:cNvPicPr>
          <p:nvPr>
            <a:wavAudioFile r:embed="rId1" name="~PP2540.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6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16416" y="0"/>
            <a:ext cx="9160416" cy="6858000"/>
          </a:xfrm>
        </p:spPr>
      </p:pic>
      <p:sp>
        <p:nvSpPr>
          <p:cNvPr id="6" name="Content Placeholder 2"/>
          <p:cNvSpPr txBox="1">
            <a:spLocks/>
          </p:cNvSpPr>
          <p:nvPr/>
        </p:nvSpPr>
        <p:spPr>
          <a:xfrm>
            <a:off x="5181600" y="3505200"/>
            <a:ext cx="3657600" cy="1076325"/>
          </a:xfrm>
          <a:prstGeom prst="rect">
            <a:avLst/>
          </a:prstGeom>
          <a:solidFill>
            <a:srgbClr val="FFFFFF">
              <a:alpha val="38824"/>
            </a:srgbClr>
          </a:solidFill>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800" b="1" i="0" u="none" strike="noStrike" kern="1200" cap="none" spc="0" normalizeH="0" baseline="0" noProof="0" dirty="0" smtClean="0">
                <a:ln>
                  <a:noFill/>
                </a:ln>
                <a:solidFill>
                  <a:srgbClr val="FF0000"/>
                </a:solidFill>
                <a:effectLst/>
                <a:uLnTx/>
                <a:uFillTx/>
              </a:rPr>
              <a:t>Cincinnati, OH</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sz="2800" b="1" dirty="0" smtClean="0">
                <a:solidFill>
                  <a:srgbClr val="FF0000"/>
                </a:solidFill>
              </a:rPr>
              <a:t>September 6</a:t>
            </a:r>
            <a:r>
              <a:rPr lang="en-US" sz="2800" b="1" baseline="30000" dirty="0" smtClean="0">
                <a:solidFill>
                  <a:srgbClr val="FF0000"/>
                </a:solidFill>
              </a:rPr>
              <a:t>th</a:t>
            </a:r>
            <a:r>
              <a:rPr lang="en-US" sz="2800" b="1" dirty="0" smtClean="0">
                <a:solidFill>
                  <a:srgbClr val="FF0000"/>
                </a:solidFill>
              </a:rPr>
              <a:t>, 2018</a:t>
            </a:r>
            <a:endParaRPr kumimoji="0" lang="en-US" sz="1600" b="1" i="0" u="none" strike="noStrike" kern="1200" cap="none" spc="0" normalizeH="0" baseline="0" noProof="0" dirty="0" smtClean="0">
              <a:ln>
                <a:noFill/>
              </a:ln>
              <a:solidFill>
                <a:srgbClr val="FF0000"/>
              </a:solidFill>
              <a:effectLst/>
              <a:uLnTx/>
              <a:uFillTx/>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P437.WAV">
            <a:hlinkClick r:id="" action="ppaction://media"/>
          </p:cNvPr>
          <p:cNvPicPr>
            <a:picLocks noRot="1" noChangeAspect="1"/>
          </p:cNvPicPr>
          <p:nvPr>
            <a:wavAudioFile r:embed="rId1" name="~PP437.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58462129"/>
      </p:ext>
    </p:extLst>
  </p:cSld>
  <p:clrMapOvr>
    <a:masterClrMapping/>
  </p:clrMapOvr>
  <p:transition advTm="5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066800" y="0"/>
            <a:ext cx="8077200" cy="6858000"/>
          </a:xfrm>
        </p:spPr>
        <p:txBody>
          <a:bodyPr anchor="ctr">
            <a:normAutofit/>
          </a:bodyPr>
          <a:lstStyle/>
          <a:p>
            <a:pPr algn="ctr" eaLnBrk="1" fontAlgn="auto" hangingPunct="1">
              <a:spcAft>
                <a:spcPts val="0"/>
              </a:spcAft>
              <a:defRPr/>
            </a:pPr>
            <a:r>
              <a:rPr sz="8800" b="1" dirty="0" smtClean="0">
                <a:solidFill>
                  <a:schemeClr val="accent2"/>
                </a:solidFill>
              </a:rPr>
              <a:t>QUESTIONS?</a:t>
            </a:r>
            <a:r>
              <a:rPr lang="en-US" sz="8800" b="1" dirty="0" smtClean="0">
                <a:solidFill>
                  <a:schemeClr val="accent2"/>
                </a:solidFill>
              </a:rPr>
              <a:t/>
            </a:r>
            <a:br>
              <a:rPr lang="en-US" sz="8800" b="1" dirty="0" smtClean="0">
                <a:solidFill>
                  <a:schemeClr val="accent2"/>
                </a:solidFill>
              </a:rPr>
            </a:br>
            <a:r>
              <a:rPr lang="en-US" sz="8000" b="1" dirty="0" smtClean="0">
                <a:solidFill>
                  <a:schemeClr val="accent2"/>
                </a:solidFill>
              </a:rPr>
              <a:t>Email to david.gerstner@daytonohio.gov</a:t>
            </a:r>
            <a:endParaRPr sz="8000" b="1" dirty="0" smtClean="0">
              <a:solidFill>
                <a:schemeClr val="accent2"/>
              </a:solidFill>
            </a:endParaRPr>
          </a:p>
        </p:txBody>
      </p:sp>
      <p:pic>
        <p:nvPicPr>
          <p:cNvPr id="5" name="~PP3618.WAV">
            <a:hlinkClick r:id="" action="ppaction://media"/>
          </p:cNvPr>
          <p:cNvPicPr>
            <a:picLocks noRot="1" noChangeAspect="1"/>
          </p:cNvPicPr>
          <p:nvPr>
            <a:wavAudioFile r:embed="rId1" name="~PP3618.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9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5" y="1828800"/>
            <a:ext cx="8229600" cy="4038600"/>
          </a:xfrm>
        </p:spPr>
        <p:txBody>
          <a:bodyPr/>
          <a:lstStyle/>
          <a:p>
            <a:r>
              <a:rPr lang="en-US" b="1" dirty="0" smtClean="0">
                <a:solidFill>
                  <a:schemeClr val="tx2"/>
                </a:solidFill>
              </a:rPr>
              <a:t>THANK YOU FOR PARTICIPATING!</a:t>
            </a:r>
            <a:r>
              <a:rPr lang="en-US" b="1" dirty="0" smtClean="0"/>
              <a:t/>
            </a:r>
            <a:br>
              <a:rPr lang="en-US" b="1" dirty="0" smtClean="0"/>
            </a:br>
            <a:r>
              <a:rPr lang="en-US" b="1" dirty="0"/>
              <a:t/>
            </a:r>
            <a:br>
              <a:rPr lang="en-US" b="1" dirty="0"/>
            </a:br>
            <a:r>
              <a:rPr lang="en-US" b="1" dirty="0" smtClean="0">
                <a:solidFill>
                  <a:schemeClr val="accent3"/>
                </a:solidFill>
              </a:rPr>
              <a:t>PLEASE COMPLETE THE EVALUATION FORMS AFTER THE EXERCISE!</a:t>
            </a:r>
            <a:endParaRPr lang="en-US" b="1" dirty="0">
              <a:solidFill>
                <a:schemeClr val="accent3"/>
              </a:solidFill>
            </a:endParaRPr>
          </a:p>
        </p:txBody>
      </p:sp>
      <p:pic>
        <p:nvPicPr>
          <p:cNvPr id="5" name="~PP531.WAV">
            <a:hlinkClick r:id="" action="ppaction://media"/>
          </p:cNvPr>
          <p:cNvPicPr>
            <a:picLocks noRot="1" noChangeAspect="1"/>
          </p:cNvPicPr>
          <p:nvPr>
            <a:wavAudioFile r:embed="rId1" name="~PP531.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41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44267" y="3867086"/>
            <a:ext cx="2099733" cy="1181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ctrTitle"/>
          </p:nvPr>
        </p:nvSpPr>
        <p:spPr>
          <a:xfrm>
            <a:off x="990600" y="359898"/>
            <a:ext cx="8153400" cy="935502"/>
          </a:xfrm>
        </p:spPr>
        <p:txBody>
          <a:bodyPr>
            <a:noAutofit/>
          </a:bodyPr>
          <a:lstStyle/>
          <a:p>
            <a:pPr algn="ctr"/>
            <a:r>
              <a:rPr lang="en-US" sz="3600" b="1" dirty="0" smtClean="0"/>
              <a:t>Dawn of a New Day Player Pre-brief</a:t>
            </a:r>
            <a:endParaRPr lang="en-US" sz="3600" b="1" dirty="0"/>
          </a:p>
        </p:txBody>
      </p:sp>
      <p:sp>
        <p:nvSpPr>
          <p:cNvPr id="3" name="Subtitle 2"/>
          <p:cNvSpPr>
            <a:spLocks noGrp="1"/>
          </p:cNvSpPr>
          <p:nvPr>
            <p:ph type="subTitle" idx="1"/>
          </p:nvPr>
        </p:nvSpPr>
        <p:spPr>
          <a:xfrm>
            <a:off x="1143000" y="1219200"/>
            <a:ext cx="7711440" cy="1752600"/>
          </a:xfrm>
        </p:spPr>
        <p:txBody>
          <a:bodyPr anchor="ctr">
            <a:normAutofit/>
          </a:bodyPr>
          <a:lstStyle/>
          <a:p>
            <a:pPr algn="ctr"/>
            <a:r>
              <a:rPr lang="en-US" sz="3200" b="1" dirty="0" smtClean="0">
                <a:solidFill>
                  <a:schemeClr val="tx1"/>
                </a:solidFill>
              </a:rPr>
              <a:t>Full Scale Exercise</a:t>
            </a:r>
            <a:endParaRPr lang="en-US" sz="3200" b="1" dirty="0">
              <a:solidFill>
                <a:schemeClr val="tx1"/>
              </a:solidFill>
            </a:endParaRPr>
          </a:p>
          <a:p>
            <a:pPr algn="ctr"/>
            <a:r>
              <a:rPr lang="en-US" sz="3200" b="1" dirty="0" smtClean="0">
                <a:solidFill>
                  <a:schemeClr val="tx1"/>
                </a:solidFill>
              </a:rPr>
              <a:t>Thursday, September 27</a:t>
            </a:r>
            <a:r>
              <a:rPr lang="en-US" sz="3200" b="1" baseline="30000" dirty="0" smtClean="0">
                <a:solidFill>
                  <a:schemeClr val="tx1"/>
                </a:solidFill>
              </a:rPr>
              <a:t>th</a:t>
            </a:r>
            <a:r>
              <a:rPr lang="en-US" sz="3200" b="1" dirty="0" smtClean="0">
                <a:solidFill>
                  <a:schemeClr val="tx1"/>
                </a:solidFill>
              </a:rPr>
              <a:t>, 2018</a:t>
            </a:r>
            <a:endParaRPr lang="en-US" sz="3200" b="1" dirty="0">
              <a:solidFill>
                <a:schemeClr val="tx1"/>
              </a:solidFill>
            </a:endParaRPr>
          </a:p>
        </p:txBody>
      </p:sp>
      <p:sp>
        <p:nvSpPr>
          <p:cNvPr id="5" name="TextBox 4"/>
          <p:cNvSpPr txBox="1"/>
          <p:nvPr/>
        </p:nvSpPr>
        <p:spPr>
          <a:xfrm>
            <a:off x="3810000" y="5731647"/>
            <a:ext cx="3279569" cy="923330"/>
          </a:xfrm>
          <a:prstGeom prst="rect">
            <a:avLst/>
          </a:prstGeom>
          <a:noFill/>
        </p:spPr>
        <p:txBody>
          <a:bodyPr wrap="square" rtlCol="0">
            <a:spAutoFit/>
          </a:bodyPr>
          <a:lstStyle/>
          <a:p>
            <a:r>
              <a:rPr lang="en-US" b="1" dirty="0" smtClean="0"/>
              <a:t>Presented by: </a:t>
            </a:r>
          </a:p>
          <a:p>
            <a:r>
              <a:rPr lang="en-US" b="1" dirty="0" smtClean="0"/>
              <a:t>David Gerstner</a:t>
            </a:r>
          </a:p>
          <a:p>
            <a:r>
              <a:rPr lang="en-US" b="1" dirty="0" smtClean="0"/>
              <a:t>Dayton MMRS Coordinator</a:t>
            </a:r>
            <a:endParaRPr lang="en-US" b="1" dirty="0"/>
          </a:p>
        </p:txBody>
      </p:sp>
      <p:pic>
        <p:nvPicPr>
          <p:cNvPr id="1026" name="Picture 2"/>
          <p:cNvPicPr>
            <a:picLocks noChangeAspect="1" noChangeArrowheads="1"/>
          </p:cNvPicPr>
          <p:nvPr/>
        </p:nvPicPr>
        <p:blipFill>
          <a:blip r:embed="rId4" cstate="print"/>
          <a:srcRect/>
          <a:stretch>
            <a:fillRect/>
          </a:stretch>
        </p:blipFill>
        <p:spPr bwMode="auto">
          <a:xfrm>
            <a:off x="7772400" y="5502662"/>
            <a:ext cx="1371600" cy="1355337"/>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0" b="100000" l="0" r="100000">
                        <a14:foregroundMark x1="41955" y1="24176" x2="42455" y2="26353"/>
                        <a14:foregroundMark x1="44636" y1="19647" x2="47091" y2="17294"/>
                        <a14:foregroundMark x1="48455" y1="24824" x2="49591" y2="25706"/>
                        <a14:foregroundMark x1="55273" y1="24176" x2="55273" y2="27000"/>
                        <a14:foregroundMark x1="56273" y1="47706" x2="63091" y2="47471"/>
                        <a14:foregroundMark x1="62909" y1="48765" x2="63591" y2="53706"/>
                        <a14:foregroundMark x1="49091" y1="41235" x2="53955" y2="53706"/>
                        <a14:foregroundMark x1="44455" y1="53941" x2="48773" y2="40765"/>
                        <a14:foregroundMark x1="38136" y1="54588" x2="41773" y2="52412"/>
                        <a14:foregroundMark x1="35955" y1="54118" x2="35955" y2="41000"/>
                        <a14:foregroundMark x1="39455" y1="41882" x2="43136" y2="44235"/>
                        <a14:foregroundMark x1="65273" y1="54588" x2="70091" y2="40588"/>
                        <a14:foregroundMark x1="32636" y1="48353" x2="32636" y2="53059"/>
                        <a14:foregroundMark x1="24500" y1="60529" x2="24500" y2="62412"/>
                        <a14:foregroundMark x1="25909" y1="62588" x2="25955" y2="59000"/>
                        <a14:foregroundMark x1="28909" y1="59000" x2="28955" y2="62176"/>
                        <a14:foregroundMark x1="35227" y1="58706" x2="35273" y2="62176"/>
                        <a14:foregroundMark x1="37273" y1="59706" x2="37455" y2="62412"/>
                        <a14:foregroundMark x1="39955" y1="60647" x2="40136" y2="61882"/>
                        <a14:foregroundMark x1="44682" y1="59941" x2="44727" y2="61471"/>
                        <a14:foregroundMark x1="48682" y1="60647" x2="49182" y2="59235"/>
                        <a14:foregroundMark x1="51455" y1="59235" x2="52136" y2="60647"/>
                        <a14:foregroundMark x1="57000" y1="59765" x2="57591" y2="59000"/>
                        <a14:foregroundMark x1="61273" y1="58941" x2="61545" y2="59059"/>
                        <a14:foregroundMark x1="66455" y1="61647" x2="66636" y2="61059"/>
                        <a14:foregroundMark x1="70091" y1="61706" x2="70227" y2="60706"/>
                        <a14:foregroundMark x1="73227" y1="60882" x2="73273" y2="60353"/>
                        <a14:foregroundMark x1="25227" y1="67353" x2="25318" y2="65882"/>
                        <a14:foregroundMark x1="26364" y1="67059" x2="26364" y2="65765"/>
                        <a14:foregroundMark x1="32727" y1="67706" x2="32727" y2="67000"/>
                        <a14:foregroundMark x1="35409" y1="67471" x2="35455" y2="66765"/>
                        <a14:foregroundMark x1="39318" y1="68118" x2="39500" y2="67412"/>
                        <a14:foregroundMark x1="42591" y1="67647" x2="42636" y2="66000"/>
                        <a14:foregroundMark x1="46818" y1="68118" x2="47227" y2="66941"/>
                        <a14:foregroundMark x1="50864" y1="66706" x2="50636" y2="66294"/>
                        <a14:foregroundMark x1="53818" y1="67000" x2="53409" y2="66706"/>
                        <a14:foregroundMark x1="55682" y1="68059" x2="55682" y2="67706"/>
                        <a14:foregroundMark x1="59364" y1="67941" x2="59318" y2="67588"/>
                        <a14:foregroundMark x1="62636" y1="67235" x2="62636" y2="66941"/>
                        <a14:foregroundMark x1="63864" y1="68412" x2="64000" y2="68118"/>
                        <a14:foregroundMark x1="68000" y1="67235" x2="67818" y2="66294"/>
                        <a14:foregroundMark x1="69955" y1="67882" x2="69955" y2="66588"/>
                        <a14:foregroundMark x1="71182" y1="67000" x2="71227" y2="66118"/>
                        <a14:foregroundMark x1="75136" y1="67235" x2="75136" y2="65882"/>
                        <a14:foregroundMark x1="29136" y1="76647" x2="29045" y2="74824"/>
                        <a14:foregroundMark x1="27500" y1="72176" x2="30727" y2="72235"/>
                        <a14:foregroundMark x1="30727" y1="77000" x2="30682" y2="76294"/>
                        <a14:foregroundMark x1="21500" y1="72235" x2="78591" y2="72176"/>
                        <a14:foregroundMark x1="32182" y1="77647" x2="32227" y2="76647"/>
                        <a14:foregroundMark x1="33045" y1="76824" x2="34409" y2="76647"/>
                        <a14:foregroundMark x1="30727" y1="67000" x2="30409" y2="66471"/>
                        <a14:foregroundMark x1="34182" y1="77882" x2="34409" y2="77765"/>
                        <a14:foregroundMark x1="36364" y1="77000" x2="36409" y2="75235"/>
                        <a14:foregroundMark x1="38227" y1="76765" x2="38227" y2="75882"/>
                        <a14:foregroundMark x1="39318" y1="77235" x2="39318" y2="76059"/>
                        <a14:foregroundMark x1="41636" y1="76647" x2="41682" y2="75588"/>
                        <a14:foregroundMark x1="38273" y1="74647" x2="38273" y2="74647"/>
                        <a14:foregroundMark x1="45182" y1="77235" x2="45182" y2="77235"/>
                        <a14:foregroundMark x1="42591" y1="75882" x2="42591" y2="75882"/>
                        <a14:foregroundMark x1="46227" y1="76294" x2="46227" y2="76294"/>
                        <a14:foregroundMark x1="49773" y1="76412" x2="49773" y2="76412"/>
                        <a14:foregroundMark x1="53000" y1="76765" x2="53000" y2="76765"/>
                        <a14:foregroundMark x1="55682" y1="76824" x2="55682" y2="76824"/>
                        <a14:foregroundMark x1="57545" y1="77176" x2="57545" y2="77176"/>
                        <a14:foregroundMark x1="58455" y1="76941" x2="58455" y2="76941"/>
                        <a14:foregroundMark x1="59636" y1="75941" x2="59636" y2="75941"/>
                        <a14:foregroundMark x1="58545" y1="74412" x2="58545" y2="74412"/>
                        <a14:foregroundMark x1="63955" y1="76882" x2="63955" y2="76882"/>
                        <a14:foregroundMark x1="61727" y1="77471" x2="61727" y2="77471"/>
                        <a14:foregroundMark x1="68545" y1="76765" x2="68545" y2="76765"/>
                        <a14:foregroundMark x1="70545" y1="76647" x2="70545" y2="76647"/>
                        <a14:foregroundMark x1="67545" y1="76765" x2="67545" y2="76765"/>
                        <a14:foregroundMark x1="71364" y1="76647" x2="71364" y2="76647"/>
                        <a14:foregroundMark x1="71318" y1="77882" x2="71318" y2="77882"/>
                        <a14:foregroundMark x1="40682" y1="77353" x2="40682" y2="77353"/>
                        <a14:foregroundMark x1="46277" y1="34251" x2="46277" y2="34251"/>
                        <a14:foregroundMark x1="31649" y1="61446" x2="31649" y2="61446"/>
                        <a14:foregroundMark x1="48005" y1="76764" x2="48005" y2="76764"/>
                        <a14:foregroundMark x1="51197" y1="77969" x2="51197" y2="77969"/>
                        <a14:foregroundMark x1="52128" y1="76076" x2="52128" y2="76076"/>
                        <a14:foregroundMark x1="51596" y1="74699" x2="51596" y2="74699"/>
                        <a14:foregroundMark x1="54255" y1="77281" x2="54255" y2="77281"/>
                        <a14:foregroundMark x1="65160" y1="74699" x2="65160" y2="74699"/>
                        <a14:foregroundMark x1="50798" y1="33735" x2="50798" y2="33735"/>
                        <a14:foregroundMark x1="76064" y1="61446" x2="76064" y2="61446"/>
                        <a14:foregroundMark x1="37633" y1="65232" x2="37633" y2="65232"/>
                        <a14:backgroundMark x1="26682" y1="59706" x2="26682" y2="59706"/>
                        <a14:backgroundMark x1="27864" y1="67412" x2="27864" y2="67412"/>
                        <a14:backgroundMark x1="33409" y1="66412" x2="33409" y2="66412"/>
                        <a14:backgroundMark x1="32545" y1="60471" x2="32545" y2="60471"/>
                        <a14:backgroundMark x1="45682" y1="60529" x2="45682" y2="60529"/>
                        <a14:backgroundMark x1="40273" y1="67353" x2="40273" y2="67353"/>
                        <a14:backgroundMark x1="40818" y1="59647" x2="40818" y2="59647"/>
                        <a14:backgroundMark x1="48182" y1="66647" x2="48182" y2="66647"/>
                        <a14:backgroundMark x1="58455" y1="61059" x2="58455" y2="61059"/>
                        <a14:backgroundMark x1="57045" y1="67235" x2="57045" y2="67235"/>
                        <a14:backgroundMark x1="49591" y1="60824" x2="49591" y2="60824"/>
                        <a14:backgroundMark x1="72136" y1="66588" x2="72136" y2="66588"/>
                        <a14:backgroundMark x1="65000" y1="66882" x2="65000" y2="66882"/>
                        <a14:backgroundMark x1="67591" y1="60294" x2="67591" y2="60294"/>
                        <a14:backgroundMark x1="77227" y1="60706" x2="77227" y2="60706"/>
                        <a14:backgroundMark x1="33909" y1="76235" x2="33909" y2="76235"/>
                        <a14:backgroundMark x1="28682" y1="75353" x2="28682" y2="75353"/>
                        <a14:backgroundMark x1="41227" y1="76941" x2="41227" y2="76941"/>
                        <a14:backgroundMark x1="45591" y1="77118" x2="45591" y2="77118"/>
                        <a14:backgroundMark x1="47227" y1="77059" x2="47227" y2="77059"/>
                        <a14:backgroundMark x1="51000" y1="76412" x2="51000" y2="76412"/>
                        <a14:backgroundMark x1="55727" y1="77471" x2="55727" y2="77471"/>
                        <a14:backgroundMark x1="70864" y1="59824" x2="70864" y2="59824"/>
                        <a14:backgroundMark x1="70818" y1="76176" x2="70818" y2="76176"/>
                        <a14:backgroundMark x1="66909" y1="77235" x2="66909" y2="77235"/>
                      </a14:backgroundRemoval>
                    </a14:imgEffect>
                  </a14:imgLayer>
                </a14:imgProps>
              </a:ext>
              <a:ext uri="{28A0092B-C50C-407E-A947-70E740481C1C}">
                <a14:useLocalDpi xmlns:a14="http://schemas.microsoft.com/office/drawing/2010/main" xmlns="" val="0"/>
              </a:ext>
            </a:extLst>
          </a:blip>
          <a:srcRect l="19916" t="12653" r="18748" b="19828"/>
          <a:stretch/>
        </p:blipFill>
        <p:spPr bwMode="auto">
          <a:xfrm>
            <a:off x="990600" y="5227982"/>
            <a:ext cx="1916264" cy="16300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38400" y="2586925"/>
            <a:ext cx="5334000" cy="12801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12556" y="3867085"/>
            <a:ext cx="2099733" cy="1181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007364" y="3867085"/>
            <a:ext cx="2098036" cy="1181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989836" y="3864502"/>
            <a:ext cx="2099733" cy="1181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P1333.WAV">
            <a:hlinkClick r:id="" action="ppaction://media"/>
          </p:cNvPr>
          <p:cNvPicPr>
            <a:picLocks noRot="1" noChangeAspect="1"/>
          </p:cNvPicPr>
          <p:nvPr>
            <a:wavAudioFile r:embed="rId1" name="~PP1333.WAV"/>
          </p:nvPr>
        </p:nvPicPr>
        <p:blipFill>
          <a:blip r:embed="rId11"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033446642"/>
      </p:ext>
    </p:extLst>
  </p:cSld>
  <p:clrMapOvr>
    <a:masterClrMapping/>
  </p:clrMapOvr>
  <p:transition spd="slow" advTm="25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Orlando Response</a:t>
            </a:r>
            <a:endParaRPr lang="en-US" sz="4000" b="1"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3323" y="4336472"/>
            <a:ext cx="4070961" cy="2286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96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16438" y="3276600"/>
            <a:ext cx="4627562" cy="2597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6969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 y="1600200"/>
            <a:ext cx="4565650" cy="2573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96000" y="838200"/>
            <a:ext cx="2819400" cy="1879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P2417.WAV">
            <a:hlinkClick r:id="" action="ppaction://media"/>
          </p:cNvPr>
          <p:cNvPicPr>
            <a:picLocks noRot="1" noChangeAspect="1"/>
          </p:cNvPicPr>
          <p:nvPr>
            <a:wavAudioFile r:embed="rId1" name="~PP2417.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521962696"/>
      </p:ext>
    </p:extLst>
  </p:cSld>
  <p:clrMapOvr>
    <a:masterClrMapping/>
  </p:clrMapOvr>
  <p:transition spd="slow" advTm="18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6485"/>
          <a:stretch/>
        </p:blipFill>
        <p:spPr bwMode="auto">
          <a:xfrm>
            <a:off x="5104614" y="4629150"/>
            <a:ext cx="4037814" cy="2228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56328" y="0"/>
            <a:ext cx="3086100" cy="2056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125" t="45833" r="3473"/>
          <a:stretch/>
        </p:blipFill>
        <p:spPr bwMode="auto">
          <a:xfrm>
            <a:off x="2743200" y="2219325"/>
            <a:ext cx="5124450" cy="2228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008864" y="685800"/>
            <a:ext cx="5181600" cy="707886"/>
          </a:xfrm>
          <a:prstGeom prst="rect">
            <a:avLst/>
          </a:prstGeom>
          <a:noFill/>
        </p:spPr>
        <p:txBody>
          <a:bodyPr wrap="square" rtlCol="0">
            <a:spAutoFit/>
          </a:bodyPr>
          <a:lstStyle/>
          <a:p>
            <a:r>
              <a:rPr lang="en-US" sz="4000" b="1" dirty="0" smtClean="0">
                <a:solidFill>
                  <a:schemeClr val="tx2"/>
                </a:solidFill>
                <a:effectLst>
                  <a:outerShdw blurRad="38100" dist="38100" dir="2700000" algn="tl">
                    <a:srgbClr val="000000">
                      <a:alpha val="43137"/>
                    </a:srgbClr>
                  </a:outerShdw>
                </a:effectLst>
                <a:latin typeface="+mj-lt"/>
              </a:rPr>
              <a:t>Las Vegas Response</a:t>
            </a:r>
            <a:endParaRPr lang="en-US" sz="4000" b="1" dirty="0">
              <a:solidFill>
                <a:schemeClr val="tx2"/>
              </a:solidFill>
              <a:effectLst>
                <a:outerShdw blurRad="38100" dist="38100" dir="2700000" algn="tl">
                  <a:srgbClr val="000000">
                    <a:alpha val="43137"/>
                  </a:srgbClr>
                </a:outerShdw>
              </a:effectLst>
              <a:latin typeface="+mj-lt"/>
            </a:endParaRP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90600" y="4584333"/>
            <a:ext cx="4037814" cy="22736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P3631.WAV">
            <a:hlinkClick r:id="" action="ppaction://media"/>
          </p:cNvPr>
          <p:cNvPicPr>
            <a:picLocks noRot="1" noChangeAspect="1"/>
          </p:cNvPicPr>
          <p:nvPr>
            <a:wavAudioFile r:embed="rId1" name="~PP3631.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681854750"/>
      </p:ext>
    </p:extLst>
  </p:cSld>
  <p:clrMapOvr>
    <a:masterClrMapping/>
  </p:clrMapOvr>
  <p:transition advTm="9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4454"/>
            <a:ext cx="9225017" cy="6872454"/>
          </a:xfr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38600" y="3400425"/>
            <a:ext cx="3786187"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P2093.WAV">
            <a:hlinkClick r:id="" action="ppaction://media"/>
          </p:cNvPr>
          <p:cNvPicPr>
            <a:picLocks noRot="1" noChangeAspect="1"/>
          </p:cNvPicPr>
          <p:nvPr>
            <a:wavAudioFile r:embed="rId1" name="~PP209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4034755723"/>
      </p:ext>
    </p:extLst>
  </p:cSld>
  <p:clrMapOvr>
    <a:masterClrMapping/>
  </p:clrMapOvr>
  <p:transition advTm="29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Exercise Parameters </a:t>
            </a:r>
          </a:p>
        </p:txBody>
      </p:sp>
      <p:sp>
        <p:nvSpPr>
          <p:cNvPr id="3" name="Content Placeholder 2"/>
          <p:cNvSpPr>
            <a:spLocks noGrp="1"/>
          </p:cNvSpPr>
          <p:nvPr>
            <p:ph idx="1"/>
          </p:nvPr>
        </p:nvSpPr>
        <p:spPr/>
        <p:txBody>
          <a:bodyPr>
            <a:normAutofit/>
          </a:bodyPr>
          <a:lstStyle/>
          <a:p>
            <a:r>
              <a:rPr lang="en-US" b="1" dirty="0" smtClean="0"/>
              <a:t>Lead-in scenario provided on </a:t>
            </a:r>
            <a:r>
              <a:rPr lang="en-US" b="1" dirty="0" smtClean="0">
                <a:solidFill>
                  <a:srgbClr val="FF0000"/>
                </a:solidFill>
              </a:rPr>
              <a:t>Tuesday, September 25</a:t>
            </a:r>
            <a:r>
              <a:rPr lang="en-US" b="1" baseline="30000" dirty="0" smtClean="0">
                <a:solidFill>
                  <a:srgbClr val="FF0000"/>
                </a:solidFill>
              </a:rPr>
              <a:t>th</a:t>
            </a:r>
            <a:r>
              <a:rPr lang="en-US" b="1" dirty="0" smtClean="0">
                <a:solidFill>
                  <a:srgbClr val="FF0000"/>
                </a:solidFill>
              </a:rPr>
              <a:t> </a:t>
            </a:r>
            <a:r>
              <a:rPr lang="en-US" b="1" dirty="0" smtClean="0"/>
              <a:t>via e-mail</a:t>
            </a:r>
            <a:endParaRPr lang="en-US" b="1" dirty="0"/>
          </a:p>
          <a:p>
            <a:r>
              <a:rPr lang="en-US" b="1" dirty="0"/>
              <a:t>Multiple organizations participating</a:t>
            </a:r>
          </a:p>
          <a:p>
            <a:r>
              <a:rPr lang="en-US" b="1" dirty="0" smtClean="0"/>
              <a:t>Exercise date is Thursday, September 27th</a:t>
            </a:r>
          </a:p>
          <a:p>
            <a:r>
              <a:rPr lang="en-US" b="1" dirty="0" smtClean="0"/>
              <a:t>Exercise </a:t>
            </a:r>
            <a:r>
              <a:rPr lang="en-US" b="1" dirty="0"/>
              <a:t>will run from </a:t>
            </a:r>
            <a:r>
              <a:rPr lang="en-US" b="1" u="sng" dirty="0" smtClean="0"/>
              <a:t>approximately</a:t>
            </a:r>
            <a:r>
              <a:rPr lang="en-US" b="1" dirty="0" smtClean="0"/>
              <a:t> </a:t>
            </a:r>
            <a:r>
              <a:rPr lang="en-US" b="1" dirty="0" smtClean="0">
                <a:solidFill>
                  <a:srgbClr val="FF0000"/>
                </a:solidFill>
              </a:rPr>
              <a:t>2:00 PM – 5:00 PM</a:t>
            </a:r>
          </a:p>
          <a:p>
            <a:r>
              <a:rPr lang="en-US" b="1" dirty="0" smtClean="0"/>
              <a:t>Half-hour Hot Wash following</a:t>
            </a:r>
            <a:endParaRPr lang="en-US" b="1" dirty="0"/>
          </a:p>
        </p:txBody>
      </p:sp>
      <p:pic>
        <p:nvPicPr>
          <p:cNvPr id="5" name="~PP1619.WAV">
            <a:hlinkClick r:id="" action="ppaction://media"/>
          </p:cNvPr>
          <p:cNvPicPr>
            <a:picLocks noRot="1" noChangeAspect="1"/>
          </p:cNvPicPr>
          <p:nvPr>
            <a:wavAudioFile r:embed="rId1" name="~PP161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626218024"/>
      </p:ext>
    </p:extLst>
  </p:cSld>
  <p:clrMapOvr>
    <a:masterClrMapping/>
  </p:clrMapOvr>
  <p:transition spd="slow" advTm="38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8|38.5"/>
</p:tagLst>
</file>

<file path=ppt/tags/tag2.xml><?xml version="1.0" encoding="utf-8"?>
<p:tagLst xmlns:a="http://schemas.openxmlformats.org/drawingml/2006/main" xmlns:r="http://schemas.openxmlformats.org/officeDocument/2006/relationships" xmlns:p="http://schemas.openxmlformats.org/presentationml/2006/main">
  <p:tag name="TIMING" val="|41.2|3.5|3.4|2|1.6|1.2|1.1"/>
</p:tagLst>
</file>

<file path=ppt/tags/tag3.xml><?xml version="1.0" encoding="utf-8"?>
<p:tagLst xmlns:a="http://schemas.openxmlformats.org/drawingml/2006/main" xmlns:r="http://schemas.openxmlformats.org/officeDocument/2006/relationships" xmlns:p="http://schemas.openxmlformats.org/presentationml/2006/main">
  <p:tag name="TIMING" val="|20.3|8.1|6.6|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9085</TotalTime>
  <Words>1461</Words>
  <Application>Microsoft Office PowerPoint</Application>
  <PresentationFormat>On-screen Show (4:3)</PresentationFormat>
  <Paragraphs>236</Paragraphs>
  <Slides>41</Slides>
  <Notes>4</Notes>
  <HiddenSlides>0</HiddenSlides>
  <MMClips>41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Solstice</vt:lpstr>
      <vt:lpstr>Marjory Stoneman Douglas High School  Parkland, FL – February 14, 2018</vt:lpstr>
      <vt:lpstr>Santa Fe  High School  Santa Fe, TX May 18, 2018</vt:lpstr>
      <vt:lpstr>Slide 3</vt:lpstr>
      <vt:lpstr>Slide 4</vt:lpstr>
      <vt:lpstr>Dawn of a New Day Player Pre-brief</vt:lpstr>
      <vt:lpstr>Orlando Response</vt:lpstr>
      <vt:lpstr>Slide 7</vt:lpstr>
      <vt:lpstr>Slide 8</vt:lpstr>
      <vt:lpstr>Exercise Parameters </vt:lpstr>
      <vt:lpstr>Exercise Parameters (continued)</vt:lpstr>
      <vt:lpstr>Player Rules of Conduct</vt:lpstr>
      <vt:lpstr>SAFETY!</vt:lpstr>
      <vt:lpstr>Exercise Assumptions</vt:lpstr>
      <vt:lpstr>Exercise Assumptions</vt:lpstr>
      <vt:lpstr>Slide 15</vt:lpstr>
      <vt:lpstr>Scenario </vt:lpstr>
      <vt:lpstr>Scenario </vt:lpstr>
      <vt:lpstr>Law Enforcement Agency Activities:</vt:lpstr>
      <vt:lpstr>Fire and EMS Agency Activities:</vt:lpstr>
      <vt:lpstr>Fire and EMS Agency Activities:</vt:lpstr>
      <vt:lpstr>Fire and EMS Agency Activities:</vt:lpstr>
      <vt:lpstr>Hospital and ED Activities:</vt:lpstr>
      <vt:lpstr>Slide 23</vt:lpstr>
      <vt:lpstr>Dayton MMRS Triage Ribbon Kit</vt:lpstr>
      <vt:lpstr>Victim Envelopes</vt:lpstr>
      <vt:lpstr>Victim Envelopes</vt:lpstr>
      <vt:lpstr>Labs and Imaging</vt:lpstr>
      <vt:lpstr>Labelling</vt:lpstr>
      <vt:lpstr>OR Cards</vt:lpstr>
      <vt:lpstr>Participants</vt:lpstr>
      <vt:lpstr>Participants</vt:lpstr>
      <vt:lpstr>Participating Organizations</vt:lpstr>
      <vt:lpstr>Communications: </vt:lpstr>
      <vt:lpstr>Communications</vt:lpstr>
      <vt:lpstr>Suspending or Terminating Exercise</vt:lpstr>
      <vt:lpstr>Suspending or Terminating Exercise</vt:lpstr>
      <vt:lpstr>Player  Hot Wash Debrief</vt:lpstr>
      <vt:lpstr>Player Hot Wash</vt:lpstr>
      <vt:lpstr>Player  Reference Items</vt:lpstr>
      <vt:lpstr>QUESTIONS? Email to david.gerstner@daytonohio.gov</vt:lpstr>
      <vt:lpstr>THANK YOU FOR PARTICIPATING!  PLEASE COMPLETE THE EVALUATION FORMS AFTER THE EXERCISE!</vt:lpstr>
    </vt:vector>
  </TitlesOfParts>
  <Company>PHDMC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Blowing in the Wind Player Pre-brief</dc:title>
  <dc:creator>PHDMC</dc:creator>
  <cp:lastModifiedBy>david.gerstner</cp:lastModifiedBy>
  <cp:revision>344</cp:revision>
  <cp:lastPrinted>2017-12-11T15:31:04Z</cp:lastPrinted>
  <dcterms:created xsi:type="dcterms:W3CDTF">2015-04-08T12:34:16Z</dcterms:created>
  <dcterms:modified xsi:type="dcterms:W3CDTF">2018-09-10T12:13:05Z</dcterms:modified>
</cp:coreProperties>
</file>